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Raleway"/>
      <p:regular r:id="rId102"/>
      <p:bold r:id="rId103"/>
      <p:italic r:id="rId104"/>
      <p:boldItalic r:id="rId105"/>
    </p:embeddedFont>
    <p:embeddedFont>
      <p:font typeface="Corbel"/>
      <p:regular r:id="rId106"/>
      <p:bold r:id="rId107"/>
      <p:italic r:id="rId108"/>
      <p:boldItalic r:id="rId109"/>
    </p:embeddedFont>
    <p:embeddedFont>
      <p:font typeface="Chivo Light"/>
      <p:regular r:id="rId110"/>
      <p:bold r:id="rId111"/>
      <p:italic r:id="rId112"/>
      <p:boldItalic r:id="rId113"/>
    </p:embeddedFont>
    <p:embeddedFont>
      <p:font typeface="Roboto Mono"/>
      <p:regular r:id="rId114"/>
      <p:bold r:id="rId115"/>
      <p:italic r:id="rId116"/>
      <p:boldItalic r:id="rId117"/>
    </p:embeddedFont>
    <p:embeddedFont>
      <p:font typeface="Cabin Sketch"/>
      <p:regular r:id="rId118"/>
      <p:bold r:id="rId119"/>
    </p:embeddedFont>
    <p:embeddedFont>
      <p:font typeface="Roboto"/>
      <p:regular r:id="rId120"/>
      <p:bold r:id="rId121"/>
      <p:italic r:id="rId122"/>
      <p:boldItalic r:id="rId123"/>
    </p:embeddedFont>
    <p:embeddedFont>
      <p:font typeface="Lora"/>
      <p:regular r:id="rId124"/>
      <p:bold r:id="rId125"/>
      <p:italic r:id="rId126"/>
      <p:boldItalic r:id="rId127"/>
    </p:embeddedFont>
    <p:embeddedFont>
      <p:font typeface="Quattrocento Sans"/>
      <p:regular r:id="rId128"/>
      <p:bold r:id="rId129"/>
      <p:italic r:id="rId130"/>
      <p:boldItalic r:id="rId131"/>
    </p:embeddedFont>
    <p:embeddedFont>
      <p:font typeface="JetBrains Mono Light"/>
      <p:regular r:id="rId132"/>
      <p:bold r:id="rId133"/>
      <p:italic r:id="rId134"/>
      <p:boldItalic r:id="rId135"/>
    </p:embeddedFont>
    <p:embeddedFont>
      <p:font typeface="Oswald"/>
      <p:regular r:id="rId136"/>
      <p:bold r:id="rId137"/>
    </p:embeddedFont>
    <p:embeddedFont>
      <p:font typeface="JetBrains Mono"/>
      <p:regular r:id="rId138"/>
      <p:bold r:id="rId139"/>
      <p:italic r:id="rId140"/>
      <p:boldItalic r:id="rId141"/>
    </p:embeddedFont>
    <p:embeddedFont>
      <p:font typeface="Open Sans"/>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46" roundtripDataSignature="AMtx7mg2yOYHulEzuX1Nrxiu5Z+euM0s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A8ADD3-0A40-459B-B299-FED887CFD7BB}">
  <a:tblStyle styleId="{E0A8ADD3-0A40-459B-B299-FED887CFD7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orbel-bold.fntdata"/><Relationship Id="rId106" Type="http://schemas.openxmlformats.org/officeDocument/2006/relationships/font" Target="fonts/Corbel-regular.fntdata"/><Relationship Id="rId105" Type="http://schemas.openxmlformats.org/officeDocument/2006/relationships/font" Target="fonts/Raleway-boldItalic.fntdata"/><Relationship Id="rId104" Type="http://schemas.openxmlformats.org/officeDocument/2006/relationships/font" Target="fonts/Raleway-italic.fntdata"/><Relationship Id="rId109" Type="http://schemas.openxmlformats.org/officeDocument/2006/relationships/font" Target="fonts/Corbel-boldItalic.fntdata"/><Relationship Id="rId108" Type="http://schemas.openxmlformats.org/officeDocument/2006/relationships/font" Target="fonts/Corbel-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aleway-bold.fntdata"/><Relationship Id="rId102" Type="http://schemas.openxmlformats.org/officeDocument/2006/relationships/font" Target="fonts/Raleway-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QuattrocentoSans-bold.fntdata"/><Relationship Id="rId128" Type="http://schemas.openxmlformats.org/officeDocument/2006/relationships/font" Target="fonts/QuattrocentoSans-regular.fntdata"/><Relationship Id="rId127" Type="http://schemas.openxmlformats.org/officeDocument/2006/relationships/font" Target="fonts/Lora-boldItalic.fntdata"/><Relationship Id="rId126" Type="http://schemas.openxmlformats.org/officeDocument/2006/relationships/font" Target="fonts/Lora-italic.fntdata"/><Relationship Id="rId26" Type="http://schemas.openxmlformats.org/officeDocument/2006/relationships/slide" Target="slides/slide20.xml"/><Relationship Id="rId121" Type="http://schemas.openxmlformats.org/officeDocument/2006/relationships/font" Target="fonts/Roboto-bold.fntdata"/><Relationship Id="rId25" Type="http://schemas.openxmlformats.org/officeDocument/2006/relationships/slide" Target="slides/slide19.xml"/><Relationship Id="rId120"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ora-bold.fntdata"/><Relationship Id="rId29" Type="http://schemas.openxmlformats.org/officeDocument/2006/relationships/slide" Target="slides/slide23.xml"/><Relationship Id="rId124" Type="http://schemas.openxmlformats.org/officeDocument/2006/relationships/font" Target="fonts/Lora-regular.fntdata"/><Relationship Id="rId123" Type="http://schemas.openxmlformats.org/officeDocument/2006/relationships/font" Target="fonts/Roboto-boldItalic.fntdata"/><Relationship Id="rId122" Type="http://schemas.openxmlformats.org/officeDocument/2006/relationships/font" Target="fonts/Robo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CabinSketch-regular.fntdata"/><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19" Type="http://schemas.openxmlformats.org/officeDocument/2006/relationships/font" Target="fonts/CabinSketch-bold.fntdata"/><Relationship Id="rId15" Type="http://schemas.openxmlformats.org/officeDocument/2006/relationships/slide" Target="slides/slide9.xml"/><Relationship Id="rId110" Type="http://schemas.openxmlformats.org/officeDocument/2006/relationships/font" Target="fonts/Chivo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Mono-regular.fntdata"/><Relationship Id="rId18" Type="http://schemas.openxmlformats.org/officeDocument/2006/relationships/slide" Target="slides/slide12.xml"/><Relationship Id="rId113" Type="http://schemas.openxmlformats.org/officeDocument/2006/relationships/font" Target="fonts/ChivoLight-boldItalic.fntdata"/><Relationship Id="rId112" Type="http://schemas.openxmlformats.org/officeDocument/2006/relationships/font" Target="fonts/ChivoLight-italic.fntdata"/><Relationship Id="rId111" Type="http://schemas.openxmlformats.org/officeDocument/2006/relationships/font" Target="fonts/ChivoLigh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OpenSans-bold.fntdata"/><Relationship Id="rId142" Type="http://schemas.openxmlformats.org/officeDocument/2006/relationships/font" Target="fonts/OpenSans-regular.fntdata"/><Relationship Id="rId141" Type="http://schemas.openxmlformats.org/officeDocument/2006/relationships/font" Target="fonts/JetBrainsMono-boldItalic.fntdata"/><Relationship Id="rId140" Type="http://schemas.openxmlformats.org/officeDocument/2006/relationships/font" Target="fonts/JetBrainsMon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146" Type="http://customschemas.google.com/relationships/presentationmetadata" Target="metadata"/><Relationship Id="rId7" Type="http://schemas.openxmlformats.org/officeDocument/2006/relationships/slide" Target="slides/slide1.xml"/><Relationship Id="rId145" Type="http://schemas.openxmlformats.org/officeDocument/2006/relationships/font" Target="fonts/OpenSans-boldItalic.fntdata"/><Relationship Id="rId8" Type="http://schemas.openxmlformats.org/officeDocument/2006/relationships/slide" Target="slides/slide2.xml"/><Relationship Id="rId144" Type="http://schemas.openxmlformats.org/officeDocument/2006/relationships/font" Target="fonts/OpenSans-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JetBrainsMono-bold.fntdata"/><Relationship Id="rId138" Type="http://schemas.openxmlformats.org/officeDocument/2006/relationships/font" Target="fonts/JetBrainsMono-regular.fntdata"/><Relationship Id="rId137" Type="http://schemas.openxmlformats.org/officeDocument/2006/relationships/font" Target="fonts/Oswald-bold.fntdata"/><Relationship Id="rId132" Type="http://schemas.openxmlformats.org/officeDocument/2006/relationships/font" Target="fonts/JetBrainsMonoLight-regular.fntdata"/><Relationship Id="rId131" Type="http://schemas.openxmlformats.org/officeDocument/2006/relationships/font" Target="fonts/QuattrocentoSans-boldItalic.fntdata"/><Relationship Id="rId130" Type="http://schemas.openxmlformats.org/officeDocument/2006/relationships/font" Target="fonts/QuattrocentoSans-italic.fntdata"/><Relationship Id="rId136" Type="http://schemas.openxmlformats.org/officeDocument/2006/relationships/font" Target="fonts/Oswald-regular.fntdata"/><Relationship Id="rId135" Type="http://schemas.openxmlformats.org/officeDocument/2006/relationships/font" Target="fonts/JetBrainsMonoLight-boldItalic.fntdata"/><Relationship Id="rId134" Type="http://schemas.openxmlformats.org/officeDocument/2006/relationships/font" Target="fonts/JetBrainsMonoLight-italic.fntdata"/><Relationship Id="rId133" Type="http://schemas.openxmlformats.org/officeDocument/2006/relationships/font" Target="fonts/JetBrainsMonoLight-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roneager.com/wp-content/uploads/2024/06/AI-for-Research-Workbook-Bron-Eager-V20240603.pdf" TargetMode="External"/><Relationship Id="rId3" Type="http://schemas.openxmlformats.org/officeDocument/2006/relationships/hyperlink" Target="https://scite.ai/" TargetMode="External"/><Relationship Id="rId4" Type="http://schemas.openxmlformats.org/officeDocument/2006/relationships/hyperlink" Target="https://docs.google.com/document/d/14XaTVheTtr7XpDWX33OthT4piMHnYUfl/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844566#fromView=resource_detail&amp;position=8" TargetMode="External"/><Relationship Id="rId3" Type="http://schemas.openxmlformats.org/officeDocument/2006/relationships/hyperlink" Target="https://www.freepik.com/icon/cloud_15844574#fromView=resource_detail&amp;position=6" TargetMode="External"/><Relationship Id="rId4" Type="http://schemas.openxmlformats.org/officeDocument/2006/relationships/hyperlink" Target="https://www.nature.com/articles/d41586-024-01042-3"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844566#fromView=resource_detail&amp;position=8" TargetMode="External"/><Relationship Id="rId3" Type="http://schemas.openxmlformats.org/officeDocument/2006/relationships/hyperlink" Target="https://www.freepik.com/icon/cloud_15844574#fromView=resource_detail&amp;position=6"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423209#fromView=search&amp;page=1&amp;position=0&amp;uuid=6337ce6c-9400-4e68-a14d-ae390dc4c0bc" TargetMode="External"/><Relationship Id="rId3" Type="http://schemas.openxmlformats.org/officeDocument/2006/relationships/hyperlink" Target="https://www.freepik.com/icon/download_8163379#fromView=resource_detail&amp;position=1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423209#fromView=search&amp;page=1&amp;position=0&amp;uuid=6337ce6c-9400-4e68-a14d-ae390dc4c0bc" TargetMode="External"/><Relationship Id="rId3" Type="http://schemas.openxmlformats.org/officeDocument/2006/relationships/hyperlink" Target="https://www.freepik.com/icon/download_8163379#fromView=resource_detail&amp;position=1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423209#fromView=search&amp;page=1&amp;position=0&amp;uuid=6337ce6c-9400-4e68-a14d-ae390dc4c0bc" TargetMode="External"/><Relationship Id="rId3" Type="http://schemas.openxmlformats.org/officeDocument/2006/relationships/hyperlink" Target="https://www.freepik.com/icon/download_8163379#fromView=resource_detail&amp;position=1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pilot.microsoft.co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jstor.org/hc/en-us/articles/25755478251159-JSTOR-s-Interactive-Research-Tool-Beta" TargetMode="External"/><Relationship Id="rId3" Type="http://schemas.openxmlformats.org/officeDocument/2006/relationships/hyperlink" Target="https://support.jstor.org/hc/en-us/articles/25755478251159-JSTOR-s-Interactive-Research-Tool-Beta" TargetMode="External"/><Relationship Id="rId4" Type="http://schemas.openxmlformats.org/officeDocument/2006/relationships/hyperlink" Target="https://support.jstor.org/hc/en-us/articles/25755478251159-JSTOR-s-Interactive-Research-Tool-Beta" TargetMode="External"/><Relationship Id="rId11" Type="http://schemas.openxmlformats.org/officeDocument/2006/relationships/hyperlink" Target="https://www.about.jstor.org/research-tool/" TargetMode="External"/><Relationship Id="rId10" Type="http://schemas.openxmlformats.org/officeDocument/2006/relationships/hyperlink" Target="https://www.about.jstor.org/research-tool/" TargetMode="External"/><Relationship Id="rId12" Type="http://schemas.openxmlformats.org/officeDocument/2006/relationships/hyperlink" Target="https://www.about.jstor.org/research-tool/" TargetMode="External"/><Relationship Id="rId9" Type="http://schemas.openxmlformats.org/officeDocument/2006/relationships/hyperlink" Target="https://www.about.jstor.org/research-tool/" TargetMode="External"/><Relationship Id="rId5" Type="http://schemas.openxmlformats.org/officeDocument/2006/relationships/hyperlink" Target="https://support.jstor.org/hc/en-us/articles/25755478251159-JSTOR-s-Interactive-Research-Tool-Beta" TargetMode="External"/><Relationship Id="rId6" Type="http://schemas.openxmlformats.org/officeDocument/2006/relationships/hyperlink" Target="https://support.jstor.org/hc/en-us/articles/25755478251159-JSTOR-s-Interactive-Research-Tool-Beta" TargetMode="External"/><Relationship Id="rId7" Type="http://schemas.openxmlformats.org/officeDocument/2006/relationships/hyperlink" Target="https://www.about.jstor.org/research-tool/" TargetMode="External"/><Relationship Id="rId8" Type="http://schemas.openxmlformats.org/officeDocument/2006/relationships/hyperlink" Target="https://www.about.jstor.org/research-too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manticscholar.org/about/publisher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uides.lib.umich.edu/zotero" TargetMode="External"/><Relationship Id="rId3" Type="http://schemas.openxmlformats.org/officeDocument/2006/relationships/hyperlink" Target="https://www.litmaps.com/" TargetMode="External"/><Relationship Id="rId4" Type="http://schemas.openxmlformats.org/officeDocument/2006/relationships/hyperlink" Target="https://www.connectedpapers.co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lpKvjP_Ez4O8HdxH20AJzkLTVFgwxk_U/edi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lpKvjP_Ez4O8HdxH20AJzkLTVFgwxk_U/edit#heading=h.56fy8utg3z99"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423209#fromView=search&amp;page=1&amp;position=0&amp;uuid=6337ce6c-9400-4e68-a14d-ae390dc4c0bc" TargetMode="External"/><Relationship Id="rId3" Type="http://schemas.openxmlformats.org/officeDocument/2006/relationships/hyperlink" Target="https://www.freepik.com/icon/download_8163379#fromView=resource_detail&amp;position=10" TargetMode="External"/></Relationships>
</file>

<file path=ppt/notesSlides/_rels/notesSlide70.xml.rels><?xml version="1.0" encoding="UTF-8" standalone="yes"?><Relationships xmlns="http://schemas.openxmlformats.org/package/2006/relationships"><Relationship Id="rId11" Type="http://schemas.openxmlformats.org/officeDocument/2006/relationships/hyperlink" Target="https://support.posit.co/hc/en-us/articles/200711843-Working-Directories-and-Workspaces-in-the-RStudio-IDE" TargetMode="External"/><Relationship Id="rId10" Type="http://schemas.openxmlformats.org/officeDocument/2006/relationships/hyperlink" Target="https://support.posit.co/hc/en-us/articles/200711843-Working-Directories-and-Workspaces-in-the-RStudio-IDE" TargetMode="External"/><Relationship Id="rId13" Type="http://schemas.openxmlformats.org/officeDocument/2006/relationships/hyperlink" Target="https://intro2r.com/work-d.html" TargetMode="External"/><Relationship Id="rId12" Type="http://schemas.openxmlformats.org/officeDocument/2006/relationships/hyperlink" Target="https://intro2r.com/work-d.html" TargetMode="External"/><Relationship Id="rId1" Type="http://schemas.openxmlformats.org/officeDocument/2006/relationships/notesMaster" Target="../notesMasters/notesMaster1.xml"/><Relationship Id="rId2" Type="http://schemas.openxmlformats.org/officeDocument/2006/relationships/hyperlink" Target="https://bing.com/search?q=how+RStudio+locates+files" TargetMode="External"/><Relationship Id="rId3" Type="http://schemas.openxmlformats.org/officeDocument/2006/relationships/hyperlink" Target="https://bing.com/search?q=how+RStudio+locates+files" TargetMode="External"/><Relationship Id="rId4" Type="http://schemas.openxmlformats.org/officeDocument/2006/relationships/hyperlink" Target="https://bing.com/search?q=how+RStudio+locates+files" TargetMode="External"/><Relationship Id="rId9" Type="http://schemas.openxmlformats.org/officeDocument/2006/relationships/hyperlink" Target="https://support.posit.co/hc/en-us/articles/200711843-Working-Directories-and-Workspaces-in-the-RStudio-IDE" TargetMode="External"/><Relationship Id="rId15" Type="http://schemas.openxmlformats.org/officeDocument/2006/relationships/hyperlink" Target="https://support.posit.co/hc/en-us/articles/200711843-Working-Directories-and-Workspaces-in-the-RStudio-IDE" TargetMode="External"/><Relationship Id="rId14" Type="http://schemas.openxmlformats.org/officeDocument/2006/relationships/hyperlink" Target="https://intro2r.com/work-d.html" TargetMode="External"/><Relationship Id="rId17" Type="http://schemas.openxmlformats.org/officeDocument/2006/relationships/hyperlink" Target="https://support.posit.co/hc/en-us/articles/200711843-Working-Directories-and-Workspaces-in-the-RStudio-IDE" TargetMode="External"/><Relationship Id="rId16" Type="http://schemas.openxmlformats.org/officeDocument/2006/relationships/hyperlink" Target="https://support.posit.co/hc/en-us/articles/200711843-Working-Directories-and-Workspaces-in-the-RStudio-IDE" TargetMode="External"/><Relationship Id="rId5" Type="http://schemas.openxmlformats.org/officeDocument/2006/relationships/hyperlink" Target="https://support.posit.co/hc/en-us/articles/200711843-Working-Directories-and-Workspaces-in-the-RStudio-IDE" TargetMode="External"/><Relationship Id="rId6" Type="http://schemas.openxmlformats.org/officeDocument/2006/relationships/hyperlink" Target="https://support.posit.co/hc/en-us/articles/200711843-Working-Directories-and-Workspaces-in-the-RStudio-IDE" TargetMode="External"/><Relationship Id="rId7" Type="http://schemas.openxmlformats.org/officeDocument/2006/relationships/hyperlink" Target="https://support.posit.co/hc/en-us/articles/200711843-Working-Directories-and-Workspaces-in-the-RStudio-IDE" TargetMode="External"/><Relationship Id="rId8" Type="http://schemas.openxmlformats.org/officeDocument/2006/relationships/hyperlink" Target="https://support.posit.co/hc/en-us/articles/200711843-Working-Directories-and-Workspaces-in-the-RStudio-IDE"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how-to-import-an-excel-file-into-r/" TargetMode="External"/><Relationship Id="rId3" Type="http://schemas.openxmlformats.org/officeDocument/2006/relationships/hyperlink" Target="https://www.geeksforgeeks.org/how-to-import-an-excel-file-into-r/" TargetMode="External"/><Relationship Id="rId4" Type="http://schemas.openxmlformats.org/officeDocument/2006/relationships/hyperlink" Target="https://rstudio-data.com/en/read-an-excel-file-in-rstudio/" TargetMode="External"/><Relationship Id="rId5" Type="http://schemas.openxmlformats.org/officeDocument/2006/relationships/hyperlink" Target="https://r-coder.com/read-excel-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crastinate.rbind.io/post/how-to-save-and-load-data-in-r-an-overview/" TargetMode="External"/><Relationship Id="rId3" Type="http://schemas.openxmlformats.org/officeDocument/2006/relationships/hyperlink" Target="http://rcrastinate.rbind.io/post/how-to-save-and-load-data-in-r-an-overview/" TargetMode="External"/><Relationship Id="rId4" Type="http://schemas.openxmlformats.org/officeDocument/2006/relationships/hyperlink" Target="https://www.r-bloggers.com/2019/05/how-to-save-and-load-datasets-in-r-an-overview/" TargetMode="External"/><Relationship Id="rId5" Type="http://schemas.openxmlformats.org/officeDocument/2006/relationships/hyperlink" Target="http://www.sthda.com/english/wiki/saving-data-into-r-data-format-rds-and-rdata"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423209#fromView=search&amp;page=1&amp;position=0&amp;uuid=6337ce6c-9400-4e68-a14d-ae390dc4c0bc" TargetMode="External"/><Relationship Id="rId3" Type="http://schemas.openxmlformats.org/officeDocument/2006/relationships/hyperlink" Target="https://www.freepik.com/icon/download_8163379#fromView=resource_detail&amp;position=1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upload_15844566#fromView=resource_detail&amp;position=8" TargetMode="External"/><Relationship Id="rId3" Type="http://schemas.openxmlformats.org/officeDocument/2006/relationships/hyperlink" Target="https://www.freepik.com/icon/cloud_15844574#fromView=resource_detail&amp;position=6"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org/content/article/should-researchers-use-ai-write-papers-group-aims-community-driven-standards" TargetMode="External"/><Relationship Id="rId3" Type="http://schemas.openxmlformats.org/officeDocument/2006/relationships/hyperlink" Target="https://osf.io/9y5nw/wiki/hom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https://broneager.com/wp-content/uploads/2024/06/AI-for-Research-Workbook-Bron-Eager-V20240603.pdf</a:t>
            </a:r>
            <a:endParaRPr/>
          </a:p>
          <a:p>
            <a:pPr indent="0" lvl="0" marL="0" rtl="0" algn="l">
              <a:lnSpc>
                <a:spcPct val="100000"/>
              </a:lnSpc>
              <a:spcBef>
                <a:spcPts val="0"/>
              </a:spcBef>
              <a:spcAft>
                <a:spcPts val="0"/>
              </a:spcAft>
              <a:buSzPts val="1100"/>
              <a:buNone/>
            </a:pPr>
            <a:r>
              <a:rPr lang="en" u="sng">
                <a:solidFill>
                  <a:schemeClr val="hlink"/>
                </a:solidFill>
                <a:hlinkClick r:id="rId3"/>
              </a:rPr>
              <a:t>https://scite.ai/</a:t>
            </a:r>
            <a:r>
              <a:rPr lang="en"/>
              <a:t> </a:t>
            </a:r>
            <a:endParaRPr/>
          </a:p>
          <a:p>
            <a:pPr indent="0" lvl="0" marL="0" rtl="0" algn="l">
              <a:lnSpc>
                <a:spcPct val="100000"/>
              </a:lnSpc>
              <a:spcBef>
                <a:spcPts val="0"/>
              </a:spcBef>
              <a:spcAft>
                <a:spcPts val="0"/>
              </a:spcAft>
              <a:buSzPts val="1100"/>
              <a:buNone/>
            </a:pPr>
            <a:r>
              <a:rPr lang="en"/>
              <a:t>Cape town: </a:t>
            </a:r>
            <a:r>
              <a:rPr lang="en" u="sng">
                <a:solidFill>
                  <a:schemeClr val="hlink"/>
                </a:solidFill>
                <a:hlinkClick r:id="rId4"/>
              </a:rPr>
              <a:t>https://docs.google.com/document/d/14XaTVheTtr7XpDWX33OthT4piMHnYUfl/edit</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https://www.freepik.com/icon/upload_15844566#fromView=resource_detail&amp;position=8</a:t>
            </a:r>
            <a:r>
              <a:rPr lang="en"/>
              <a:t> </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https://www.freepik.com/icon/cloud_15844574#fromView=resource_detail&amp;position=6</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get into some specifics.  Here are some examples of things you COULD upload but may want to pause before doing so: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VIB students, faculty, and staff, you have access to lots of scholarly literature. At the moment, simply uploading, for example, a Nature paper that isn’t open access may or may not be considered “fair use” from a copyright perspective, </a:t>
            </a:r>
            <a:r>
              <a:rPr i="1" lang="en">
                <a:solidFill>
                  <a:schemeClr val="dk1"/>
                </a:solidFill>
              </a:rPr>
              <a:t>and also</a:t>
            </a:r>
            <a:r>
              <a:rPr lang="en">
                <a:solidFill>
                  <a:schemeClr val="dk1"/>
                </a:solidFill>
              </a:rPr>
              <a:t> my guess is we will see MUCH more about this question from the legal arena in the coming months and possibly years.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some publishers - who hold the copyright on content - are starting to say “</a:t>
            </a:r>
            <a:r>
              <a:rPr b="1" lang="en">
                <a:solidFill>
                  <a:schemeClr val="dk1"/>
                </a:solidFill>
              </a:rPr>
              <a:t>do not upload our content to AI tools</a:t>
            </a:r>
            <a:r>
              <a:rPr lang="en">
                <a:solidFill>
                  <a:schemeClr val="dk1"/>
                </a:solidFill>
              </a:rPr>
              <a:t>” as part of </a:t>
            </a:r>
            <a:r>
              <a:rPr b="1" lang="en">
                <a:solidFill>
                  <a:schemeClr val="dk1"/>
                </a:solidFill>
              </a:rPr>
              <a:t>their terms of service.</a:t>
            </a:r>
            <a:r>
              <a:rPr lang="en">
                <a:solidFill>
                  <a:schemeClr val="dk1"/>
                </a:solidFill>
              </a:rPr>
              <a:t>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Here’s a specific example:  ASTM Compass is a database that contains engineering standards among some other types of resources.  Engineering librarians use this fairly frequently.  They have a specific AI Policy that states: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“ASTM International prohibits the entry of ASTM standards and related ASTM intellectual property (“ASTM IP”) into any form of Artificial Intelligence (AI) tools, such as ChatGPT. … In the case of such use, ASTM will suspend a licensee’s access to ASTM IP, and further legal action will be considered.”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rgbClr val="1B232C"/>
                </a:solidFill>
              </a:rPr>
              <a:t>What they are saying pretty clearly is: do not upload their standards to chatGPT. If they realize you have done this, they can revoke U-M’s access to this database (and I’ll note that our electronic resources from this site have a digital watermark so if it ever did get back to the publisher, they’d be able to tell where the PDFs came from)!</a:t>
            </a:r>
            <a:endParaRPr>
              <a:solidFill>
                <a:srgbClr val="1B232C"/>
              </a:solidFill>
            </a:endParaRPr>
          </a:p>
          <a:p>
            <a:pPr indent="-298450" lvl="1" marL="914400" rtl="0" algn="l">
              <a:lnSpc>
                <a:spcPct val="115000"/>
              </a:lnSpc>
              <a:spcBef>
                <a:spcPts val="0"/>
              </a:spcBef>
              <a:spcAft>
                <a:spcPts val="0"/>
              </a:spcAft>
              <a:buClr>
                <a:srgbClr val="1B232C"/>
              </a:buClr>
              <a:buSzPts val="1100"/>
              <a:buChar char="○"/>
            </a:pPr>
            <a:r>
              <a:rPr lang="en">
                <a:solidFill>
                  <a:srgbClr val="1B232C"/>
                </a:solidFill>
              </a:rPr>
              <a:t>Many many publishers are developing policies and terms of service around this - and we’ll circle back on this topic in Tyler’s section - but for now, just know that uploading content could violate these kinds of policies and terms and there’s some level of risk involved with that. </a:t>
            </a:r>
            <a:endParaRPr>
              <a:solidFill>
                <a:srgbClr val="1B232C"/>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1B232C"/>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Maybe you are working on a project with materials subject to a non-disclosure agreement or maybe you are working with classified documents.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Again, it’s probably not great to upload this kind of content to these AI companies via their platforms because doing so would probably violate the terms of the agreement (though, read the fine print I guess?).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say you have access to something unpublished: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Maybe a post-doc in your research group wrote a paper and asked you to give comments on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While there may not be a copyright-related reason why you shouldn’t upload this work to something like ChatGPT, there may be ethical and community norms around that kind of practice.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models can use this text in their answers to others which can possibly jeopardize the original authors’ publication process!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However, we just saw </a:t>
            </a:r>
            <a:r>
              <a:rPr lang="en" u="sng">
                <a:solidFill>
                  <a:schemeClr val="hlink"/>
                </a:solidFill>
                <a:hlinkClick r:id="rId4"/>
              </a:rPr>
              <a:t>a post in the Nature Careers Community</a:t>
            </a:r>
            <a:r>
              <a:rPr lang="en">
                <a:solidFill>
                  <a:schemeClr val="dk1"/>
                </a:solidFill>
              </a:rPr>
              <a:t> from a researcher talking about how he specifically DOES use ChatGPT to help him craft his peer review responses - so the ethical and community norms have yet to be settled 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Maybe you are thinking “oh but I would never ever do any of these things!”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Wonderful!  Great news.  HOWEVER someone in your research group might - so again, we point back to our recommendation that you should have a conversation with your collaborators and stakeholders because these are real issues with real consequences and the norms and rules are evolving.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https://www.freepik.com/icon/upload_15844566#fromView=resource_detail&amp;position=8</a:t>
            </a:r>
            <a:r>
              <a:rPr lang="en"/>
              <a:t> </a:t>
            </a:r>
            <a:endParaRPr/>
          </a:p>
          <a:p>
            <a:pPr indent="-298450" lvl="0" marL="457200" rtl="0" algn="l">
              <a:lnSpc>
                <a:spcPct val="100000"/>
              </a:lnSpc>
              <a:spcBef>
                <a:spcPts val="0"/>
              </a:spcBef>
              <a:spcAft>
                <a:spcPts val="0"/>
              </a:spcAft>
              <a:buSzPts val="1100"/>
              <a:buChar char="●"/>
            </a:pPr>
            <a:r>
              <a:rPr lang="en" u="sng">
                <a:solidFill>
                  <a:schemeClr val="hlink"/>
                </a:solidFill>
                <a:hlinkClick r:id="rId3"/>
              </a:rPr>
              <a:t>https://www.freepik.com/icon/cloud_15844574#fromView=resource_detail&amp;position=6</a:t>
            </a:r>
            <a:r>
              <a:rPr lang="en"/>
              <a:t> </a:t>
            </a:r>
            <a:br>
              <a:rPr lang="en"/>
            </a:br>
            <a:br>
              <a:rPr lang="en"/>
            </a:br>
            <a:r>
              <a:rPr b="0" i="0" lang="en" sz="1100" u="none" strike="noStrike">
                <a:solidFill>
                  <a:srgbClr val="000000"/>
                </a:solidFill>
                <a:latin typeface="Arial"/>
                <a:ea typeface="Arial"/>
                <a:cs typeface="Arial"/>
                <a:sym typeface="Arial"/>
              </a:rPr>
              <a:t>Now, many tools generate content - or, create an output - whether that’s text, audio, visual, etc. </a:t>
            </a:r>
            <a:endParaRPr/>
          </a:p>
          <a:p>
            <a:pPr indent="-298450" lvl="0" marL="457200" rtl="0" algn="l">
              <a:lnSpc>
                <a:spcPct val="100000"/>
              </a:lnSpc>
              <a:spcBef>
                <a:spcPts val="0"/>
              </a:spcBef>
              <a:spcAft>
                <a:spcPts val="0"/>
              </a:spcAft>
              <a:buSzPts val="1100"/>
              <a:buChar char="●"/>
            </a:pPr>
            <a:br>
              <a:rPr lang="en"/>
            </a:br>
            <a:r>
              <a:rPr b="0" i="0" lang="en" sz="1100" u="none" strike="noStrike">
                <a:solidFill>
                  <a:srgbClr val="000000"/>
                </a:solidFill>
                <a:latin typeface="Arial"/>
                <a:ea typeface="Arial"/>
                <a:cs typeface="Arial"/>
                <a:sym typeface="Arial"/>
              </a:rPr>
              <a:t>Imagine </a:t>
            </a:r>
            <a:r>
              <a:rPr lang="en"/>
              <a:t>Copilot or alike</a:t>
            </a:r>
            <a:r>
              <a:rPr b="0" i="0" lang="en" sz="1100" u="none" strike="noStrike">
                <a:solidFill>
                  <a:srgbClr val="000000"/>
                </a:solidFill>
                <a:latin typeface="Arial"/>
                <a:ea typeface="Arial"/>
                <a:cs typeface="Arial"/>
                <a:sym typeface="Arial"/>
              </a:rPr>
              <a:t> - the text that’s generated from a prompt:</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Can absolutely be incomplete, have errors, or be hallucinations</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It can have major biases</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It can infringe on some person or some publisher’s intellectual property rights (because the models are trained using materials covered by IP rights)</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Again, if you ask AI to generate content (like a summary of an article) it is possible that content could be </a:t>
            </a:r>
            <a:r>
              <a:rPr b="1" i="0" lang="en" sz="1100" u="none" strike="noStrike">
                <a:solidFill>
                  <a:srgbClr val="000000"/>
                </a:solidFill>
                <a:latin typeface="Arial"/>
                <a:ea typeface="Arial"/>
                <a:cs typeface="Arial"/>
                <a:sym typeface="Arial"/>
              </a:rPr>
              <a:t>VERY</a:t>
            </a:r>
            <a:r>
              <a:rPr b="0" i="0" lang="en" sz="1100" u="none" strike="noStrike">
                <a:solidFill>
                  <a:srgbClr val="000000"/>
                </a:solidFill>
                <a:latin typeface="Arial"/>
                <a:ea typeface="Arial"/>
                <a:cs typeface="Arial"/>
                <a:sym typeface="Arial"/>
              </a:rPr>
              <a:t> similar to existing copyrighted material, which means you might be plagiarising something without even realizing it. This can happen for images and audio too, not just for text.</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And depending on what you are doing, even generating certain types of content can also violate terms of service!  Remember the ASTM standards policy that prohibits you from uploading their content to chatgpt?  They ALSO say: “Additionally, creating derivatives of ASTM IP using AI is also prohibited without express written permission from ASTM’s President.”  Which is kind of wild! </a:t>
            </a:r>
            <a:endParaRPr/>
          </a:p>
          <a:p>
            <a:pPr indent="-298450" lvl="0" marL="457200" rtl="0" algn="l">
              <a:lnSpc>
                <a:spcPct val="100000"/>
              </a:lnSpc>
              <a:spcBef>
                <a:spcPts val="0"/>
              </a:spcBef>
              <a:spcAft>
                <a:spcPts val="0"/>
              </a:spcAft>
              <a:buSzPts val="1100"/>
              <a:buChar char="●"/>
            </a:pPr>
            <a:br>
              <a:rPr lang="en"/>
            </a:br>
            <a:r>
              <a:rPr b="0" i="0" lang="en" sz="1100" u="none" strike="noStrike">
                <a:solidFill>
                  <a:srgbClr val="000000"/>
                </a:solidFill>
                <a:latin typeface="Arial"/>
                <a:ea typeface="Arial"/>
                <a:cs typeface="Arial"/>
                <a:sym typeface="Arial"/>
              </a:rPr>
              <a:t>Still: we recognize there is SO much interest in these tools from all corners of our community, so, play around with these tools but please pause and assess what you are giving these tools and what these tools share with you.</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https://www.freepik.com/icon/upload_15423209#fromView=search&amp;page=1&amp;position=0&amp;uuid=6337ce6c-9400-4e68-a14d-ae390dc4c0bc</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https://www.freepik.com/icon/download_8163379#fromView=resource_detail&amp;position=10</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6351b6c07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06351b6c07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https://www.freepik.com/icon/upload_15423209#fromView=search&amp;page=1&amp;position=0&amp;uuid=6337ce6c-9400-4e68-a14d-ae390dc4c0bc</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https://www.freepik.com/icon/download_8163379#fromView=resource_detail&amp;position=10</a:t>
            </a:r>
            <a:r>
              <a:rPr lang="en"/>
              <a:t> </a:t>
            </a:r>
            <a:br>
              <a:rPr lang="en"/>
            </a:br>
            <a:br>
              <a:rPr lang="en"/>
            </a:br>
            <a:r>
              <a:rPr lang="en"/>
              <a:t>Writing a research paper involves several critical dimensions that contribute to its overall quality and effectiveness. </a:t>
            </a:r>
            <a:br>
              <a:rPr lang="en"/>
            </a:br>
            <a:r>
              <a:rPr lang="en"/>
              <a:t>Depth is essential, as it encompasses the thorough exploration of ideas, the integration of diverse sources, and detailed analysis. A variety and range of language are crucial to articulate complex concepts and present a well-rounded argument. </a:t>
            </a:r>
            <a:br>
              <a:rPr lang="en"/>
            </a:br>
            <a:r>
              <a:rPr lang="en"/>
              <a:t>Flow is another key dimension, ensuring that the paper exhibits smooth expression, clear connections between ideas, and overall fluency. This helps maintain the reader’s engagement and ensures that the argument progresses logically. </a:t>
            </a:r>
            <a:br>
              <a:rPr lang="en"/>
            </a:br>
            <a:r>
              <a:rPr lang="en"/>
              <a:t>Accuracy is equally important, as it involves precise spelling, grammar, punctuation, and proper citation formatting. Attention to these details not only enhances the professionalism of the paper but also upholds academic integrity by giving due credit to original sources. Together, these dimensions create a comprehensive and compelling research paper.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6351b6c07_0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06351b6c07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https://www.freepik.com/icon/upload_15423209#fromView=search&amp;page=1&amp;position=0&amp;uuid=6337ce6c-9400-4e68-a14d-ae390dc4c0bc</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https://www.freepik.com/icon/download_8163379#fromView=resource_detail&amp;position=10</a:t>
            </a:r>
            <a:r>
              <a:rPr lang="en"/>
              <a:t> </a:t>
            </a:r>
            <a:br>
              <a:rPr lang="en"/>
            </a:br>
            <a:br>
              <a:rPr lang="en"/>
            </a:br>
            <a:r>
              <a:rPr lang="en"/>
              <a:t>The dimensions of AI in the writing process encompass various roles and contributions, each enhancing the writing experience in unique ways. </a:t>
            </a:r>
            <a:br>
              <a:rPr lang="en"/>
            </a:br>
            <a:br>
              <a:rPr lang="en"/>
            </a:br>
            <a:r>
              <a:rPr lang="en"/>
              <a:t>Human writing remains at the core where you might focus on individual perspective pieces, cultural analysis, subject-specific evaluation, and philosophical discussion. These elements highlight the irreplaceable human touch in crafting nuanced and deeply personal content.</a:t>
            </a:r>
            <a:endParaRPr/>
          </a:p>
          <a:p>
            <a:pPr indent="0" lvl="0" marL="0" rtl="0" algn="l">
              <a:lnSpc>
                <a:spcPct val="115000"/>
              </a:lnSpc>
              <a:spcBef>
                <a:spcPts val="1200"/>
              </a:spcBef>
              <a:spcAft>
                <a:spcPts val="0"/>
              </a:spcAft>
              <a:buClr>
                <a:schemeClr val="dk1"/>
              </a:buClr>
              <a:buSzPts val="1100"/>
              <a:buFont typeface="Arial"/>
              <a:buNone/>
            </a:pPr>
            <a:r>
              <a:rPr lang="en"/>
              <a:t>In Human-in-the-Loop Writing, AI assists by providing essay feedback, aiding in the creation of educational materials, offering tools for language acquisition, and guiding thesis work. This collaborative approach leverages AI to enhance human creativity and precision, ensuring that writers receive valuable support while maintaining control over their work.</a:t>
            </a:r>
            <a:endParaRPr/>
          </a:p>
          <a:p>
            <a:pPr indent="0" lvl="0" marL="0" rtl="0" algn="l">
              <a:lnSpc>
                <a:spcPct val="115000"/>
              </a:lnSpc>
              <a:spcBef>
                <a:spcPts val="1200"/>
              </a:spcBef>
              <a:spcAft>
                <a:spcPts val="0"/>
              </a:spcAft>
              <a:buClr>
                <a:schemeClr val="dk1"/>
              </a:buClr>
              <a:buSzPts val="1100"/>
              <a:buFont typeface="Arial"/>
              <a:buNone/>
            </a:pPr>
            <a:r>
              <a:rPr lang="en"/>
              <a:t>Machine-in-the-Loop Writing involves AI taking on more autonomous roles, such as giving feedback on low-stakes assignments, generating early drafts, enhancing peer reviews, and providing prompts for discussions. This dimension allows for efficient handling of repetitive tasks, freeing up human writers to focus on more complex aspects of their work.</a:t>
            </a:r>
            <a:endParaRPr/>
          </a:p>
          <a:p>
            <a:pPr indent="0" lvl="0" marL="0" rtl="0" algn="l">
              <a:lnSpc>
                <a:spcPct val="115000"/>
              </a:lnSpc>
              <a:spcBef>
                <a:spcPts val="1200"/>
              </a:spcBef>
              <a:spcAft>
                <a:spcPts val="0"/>
              </a:spcAft>
              <a:buClr>
                <a:schemeClr val="dk1"/>
              </a:buClr>
              <a:buSzPts val="1100"/>
              <a:buFont typeface="Arial"/>
              <a:buNone/>
            </a:pPr>
            <a:r>
              <a:rPr lang="en"/>
              <a:t>Finally, Synthetic Writing showcases AI’s capabilities in generating analysis reports, formatting citations, and summarizing articles. These tasks, often time-consuming for humans, are efficiently managed by AI, ensuring accuracy and consistency while allowing writers to concentrate on content creation and critical thinking. </a:t>
            </a:r>
            <a:br>
              <a:rPr lang="en"/>
            </a:br>
            <a:br>
              <a:rPr lang="en"/>
            </a:br>
            <a:r>
              <a:rPr lang="en"/>
              <a:t>Together, these dimensions illustrate the multifaceted role of AI in the writing process, enhancing productivity and creativity across various stages of writing.</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1223D"/>
                </a:solidFill>
              </a:rPr>
              <a:t>Now, let’s dive in </a:t>
            </a:r>
            <a:r>
              <a:rPr lang="en">
                <a:solidFill>
                  <a:srgbClr val="11223D"/>
                </a:solidFill>
              </a:rPr>
              <a:t>where</a:t>
            </a:r>
            <a:r>
              <a:rPr lang="en">
                <a:solidFill>
                  <a:srgbClr val="11223D"/>
                </a:solidFill>
              </a:rPr>
              <a:t> AI tools can help us in the whole writing process.</a:t>
            </a:r>
            <a:br>
              <a:rPr lang="en">
                <a:solidFill>
                  <a:srgbClr val="11223D"/>
                </a:solidFill>
              </a:rPr>
            </a:br>
            <a:br>
              <a:rPr lang="en">
                <a:solidFill>
                  <a:srgbClr val="11223D"/>
                </a:solidFill>
              </a:rPr>
            </a:br>
            <a:r>
              <a:rPr lang="en">
                <a:solidFill>
                  <a:srgbClr val="11223D"/>
                </a:solidFill>
              </a:rPr>
              <a:t>AI-assisted literature discovery and analysis involves a structured approach to efficiently navigate and synthesize vast amounts of information. The first step is to develop a search strategy, which involves defining the scope and keywords for your research. This ensures that your search is focused and relevant. Next, explore the various flavors of literature search tools available, each offering unique features to help you screen and triangulate your results. This step is crucial for filtering out irrelevant information and honing in on the most pertinent studies.</a:t>
            </a:r>
            <a:endParaRPr>
              <a:solidFill>
                <a:srgbClr val="11223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1223D"/>
                </a:solidFill>
              </a:rPr>
              <a:t>Once you have a curated list of literature, organize the selected works into a matrix. This helps in systematically analyzing the content to identify patterns and gaps in the existing research. By visualizing the data in this way, you can more easily spot trends and areas that require further investigation.</a:t>
            </a:r>
            <a:endParaRPr>
              <a:solidFill>
                <a:srgbClr val="11223D"/>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11223D"/>
                </a:solidFill>
              </a:rPr>
              <a:t>The final steps involve synthesizing and writing your findings, followed by a thorough revision. Synthesis involves integrating the insights from your analysis into a coherent narrative, while revision ensures that your work is polished and free of errors. This comprehensive approach leverages AI to streamline the literature review process, making it more efficient and effective.</a:t>
            </a:r>
            <a:endParaRPr>
              <a:solidFill>
                <a:srgbClr val="11223D"/>
              </a:solidFill>
            </a:endParaRPr>
          </a:p>
          <a:p>
            <a:pPr indent="0" lvl="0" marL="0" rtl="0" algn="l">
              <a:lnSpc>
                <a:spcPct val="100000"/>
              </a:lnSpc>
              <a:spcBef>
                <a:spcPts val="1200"/>
              </a:spcBef>
              <a:spcAft>
                <a:spcPts val="0"/>
              </a:spcAft>
              <a:buSzPts val="1100"/>
              <a:buNone/>
            </a:pPr>
            <a:r>
              <a:t/>
            </a:r>
            <a:endParaRPr>
              <a:solidFill>
                <a:srgbClr val="11223D"/>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Still, it’s not all doom and gloom!  Let me suggest a more successful way to think about using Copilot: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Start with questions at the beginning of your research journey like:</a:t>
            </a:r>
            <a:endParaRPr/>
          </a:p>
          <a:p>
            <a:pPr indent="-298450" lvl="0" marL="457200" rtl="0" algn="l">
              <a:lnSpc>
                <a:spcPct val="100000"/>
              </a:lnSpc>
              <a:spcBef>
                <a:spcPts val="0"/>
              </a:spcBef>
              <a:spcAft>
                <a:spcPts val="0"/>
              </a:spcAft>
              <a:buSzPts val="1100"/>
              <a:buChar char="●"/>
            </a:pPr>
            <a:r>
              <a:rPr lang="en" sz="1400">
                <a:solidFill>
                  <a:schemeClr val="lt1"/>
                </a:solidFill>
              </a:rPr>
              <a:t>What are the key trends in the development of sustainable </a:t>
            </a:r>
            <a:br>
              <a:rPr lang="en" sz="1400">
                <a:solidFill>
                  <a:schemeClr val="lt1"/>
                </a:solidFill>
              </a:rPr>
            </a:br>
            <a:r>
              <a:rPr lang="en" sz="1400">
                <a:solidFill>
                  <a:schemeClr val="lt1"/>
                </a:solidFill>
              </a:rPr>
              <a:t>flow cytometry devices</a:t>
            </a:r>
            <a:r>
              <a:rPr lang="en"/>
              <a:t>?</a:t>
            </a:r>
            <a:endParaRPr/>
          </a:p>
          <a:p>
            <a:pPr indent="-298450" lvl="1" marL="914400" rtl="0" algn="l">
              <a:lnSpc>
                <a:spcPct val="100000"/>
              </a:lnSpc>
              <a:spcBef>
                <a:spcPts val="0"/>
              </a:spcBef>
              <a:spcAft>
                <a:spcPts val="0"/>
              </a:spcAft>
              <a:buSzPts val="1100"/>
              <a:buChar char="○"/>
            </a:pPr>
            <a:r>
              <a:rPr lang="en"/>
              <a:t>Note: asking these tools for the absolute latest trends doesn’t work well because their content has a time lag (they don’t have the latest content from the internet)</a:t>
            </a:r>
            <a:endParaRPr/>
          </a:p>
          <a:p>
            <a:pPr indent="-298450" lvl="0" marL="457200" rtl="0" algn="ctr">
              <a:spcBef>
                <a:spcPts val="0"/>
              </a:spcBef>
              <a:spcAft>
                <a:spcPts val="0"/>
              </a:spcAft>
              <a:buSzPts val="1100"/>
              <a:buChar char="●"/>
            </a:pPr>
            <a:r>
              <a:rPr lang="en" sz="1400">
                <a:solidFill>
                  <a:schemeClr val="lt1"/>
                </a:solidFill>
              </a:rPr>
              <a:t>As someone new to Digital Education, I believe these tools and methods could be beneficial. Could you provide an overview?</a:t>
            </a:r>
            <a:endParaRPr/>
          </a:p>
          <a:p>
            <a:pPr indent="-298450" lvl="0" marL="457200" rtl="0" algn="ctr">
              <a:spcBef>
                <a:spcPts val="0"/>
              </a:spcBef>
              <a:spcAft>
                <a:spcPts val="0"/>
              </a:spcAft>
              <a:buSzPts val="1100"/>
              <a:buChar char="●"/>
            </a:pPr>
            <a:r>
              <a:rPr lang="en" sz="1400">
                <a:solidFill>
                  <a:schemeClr val="lt1"/>
                </a:solidFill>
              </a:rPr>
              <a:t>Which stakeholders should be engaged in establishing an eco-team at a research-performing organisation?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this approach, you can get some information and ideas on topics you aren’t yet very familiar with. After getting some initial responses from the tools, THEN you can head over to other platforms that are </a:t>
            </a:r>
            <a:r>
              <a:rPr b="1" lang="en"/>
              <a:t>reliable</a:t>
            </a:r>
            <a:r>
              <a:rPr lang="en"/>
              <a:t> and </a:t>
            </a:r>
            <a:r>
              <a:rPr b="1" lang="en"/>
              <a:t>relevant (tried and true)</a:t>
            </a:r>
            <a:r>
              <a:rPr lang="en"/>
              <a:t> for your next steps: platforms like the library catalog, library databases, even google scholar. </a:t>
            </a:r>
            <a:r>
              <a:rPr lang="en">
                <a:solidFill>
                  <a:schemeClr val="dk1"/>
                </a:solidFill>
              </a:rPr>
              <a:t> When approached in this way, these tools can be helpful when you are doing interdisciplinary research or are new to a sub-field.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Let me suggest a more successful way to think about using Copilot:</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b="1" lang="en" sz="1000">
                <a:solidFill>
                  <a:schemeClr val="dk1"/>
                </a:solidFill>
              </a:rPr>
              <a:t>Zoom in to a specific question and focus on generating keywords, search strings, with subsequent topic scoping</a:t>
            </a:r>
            <a:r>
              <a:rPr b="1" lang="en"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As a sociologist researching collaboration among scientists in biology labs, provide me with 10 keywords for an academic literature search.</a:t>
            </a:r>
            <a:endParaRPr sz="1000">
              <a:solidFill>
                <a:schemeClr val="dk1"/>
              </a:solidFill>
            </a:endParaRPr>
          </a:p>
          <a:p>
            <a:pPr indent="-292100" lvl="1" marL="914400" rtl="0" algn="l">
              <a:lnSpc>
                <a:spcPct val="100000"/>
              </a:lnSpc>
              <a:spcBef>
                <a:spcPts val="0"/>
              </a:spcBef>
              <a:spcAft>
                <a:spcPts val="0"/>
              </a:spcAft>
              <a:buClr>
                <a:schemeClr val="dk1"/>
              </a:buClr>
              <a:buSzPts val="1000"/>
              <a:buChar char="○"/>
            </a:pPr>
            <a:r>
              <a:rPr lang="en" sz="1000">
                <a:solidFill>
                  <a:schemeClr val="dk1"/>
                </a:solidFill>
              </a:rPr>
              <a:t>Note: asking these tools for the absolute latest trends doesn’t work well because their content has a time lag (they don’t have the latest content from the internet)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What search string could I use in PubMed or a library database to find relevant literature? Give an example for each of the options.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Identify 5 specific topics in this area for further exploration.</a:t>
            </a:r>
            <a:br>
              <a:rPr lang="en" sz="1000">
                <a:solidFill>
                  <a:schemeClr val="dk1"/>
                </a:solidFill>
              </a:rPr>
            </a:br>
            <a:r>
              <a:rPr lang="en" sz="1000">
                <a:solidFill>
                  <a:schemeClr val="dk1"/>
                </a:solidFill>
              </a:rPr>
              <a:t>Create an additional search string for PubMed.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Let’s go an activity.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6351b6c0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06351b6c0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000">
                <a:solidFill>
                  <a:schemeClr val="dk1"/>
                </a:solidFill>
              </a:rPr>
              <a:t>Open your browser and surf to </a:t>
            </a:r>
            <a:r>
              <a:rPr lang="en" sz="1000" u="sng">
                <a:solidFill>
                  <a:schemeClr val="hlink"/>
                </a:solidFill>
                <a:hlinkClick r:id="rId2"/>
              </a:rPr>
              <a:t>https://copilot.microsoft.com</a:t>
            </a:r>
            <a:br>
              <a:rPr lang="en" sz="1000">
                <a:solidFill>
                  <a:schemeClr val="dk1"/>
                </a:solidFill>
              </a:rPr>
            </a:br>
            <a:endParaRPr sz="1000">
              <a:solidFill>
                <a:schemeClr val="dk1"/>
              </a:solidFill>
            </a:endParaRPr>
          </a:p>
          <a:p>
            <a:pPr indent="0" lvl="0" marL="0" rtl="0" algn="l">
              <a:lnSpc>
                <a:spcPct val="140000"/>
              </a:lnSpc>
              <a:spcBef>
                <a:spcPts val="0"/>
              </a:spcBef>
              <a:spcAft>
                <a:spcPts val="0"/>
              </a:spcAft>
              <a:buSzPts val="1400"/>
              <a:buNone/>
            </a:pPr>
            <a:r>
              <a:rPr lang="en" sz="1400">
                <a:solidFill>
                  <a:schemeClr val="dk1"/>
                </a:solidFill>
                <a:latin typeface="Open Sans"/>
                <a:ea typeface="Open Sans"/>
                <a:cs typeface="Open Sans"/>
                <a:sym typeface="Open Sans"/>
              </a:rPr>
              <a:t>“use for proprietary, confidential, and personal information allowed”</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Zoom in to a specific question and focus on generating keywords, search strings, with subsequent topic scoping: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As a sociologist researching collaboration among scientists in biology labs, provide me with 10 keywords for an academic literature search.</a:t>
            </a:r>
            <a:br>
              <a:rPr lang="en" sz="1000">
                <a:solidFill>
                  <a:schemeClr val="dk1"/>
                </a:solidFill>
              </a:rPr>
            </a:br>
            <a:endParaRPr sz="1000">
              <a:solidFill>
                <a:schemeClr val="dk1"/>
              </a:solidFill>
            </a:endParaRPr>
          </a:p>
          <a:p>
            <a:pPr indent="-292100" lvl="0" marL="457200" rtl="0" algn="ctr">
              <a:spcBef>
                <a:spcPts val="0"/>
              </a:spcBef>
              <a:spcAft>
                <a:spcPts val="0"/>
              </a:spcAft>
              <a:buClr>
                <a:schemeClr val="dk1"/>
              </a:buClr>
              <a:buSzPts val="1000"/>
              <a:buChar char="●"/>
            </a:pPr>
            <a:r>
              <a:rPr lang="en" sz="1400">
                <a:solidFill>
                  <a:schemeClr val="dk1"/>
                </a:solidFill>
              </a:rPr>
              <a:t>What search string could I use in Google Scholar to find relevant literature?</a:t>
            </a:r>
            <a:endParaRPr sz="1400">
              <a:solidFill>
                <a:schemeClr val="dk1"/>
              </a:solidFill>
            </a:endParaRPr>
          </a:p>
          <a:p>
            <a:pPr indent="0" lvl="0" marL="0" rtl="0" algn="l">
              <a:spcBef>
                <a:spcPts val="0"/>
              </a:spcBef>
              <a:spcAft>
                <a:spcPts val="0"/>
              </a:spcAft>
              <a:buNone/>
            </a:pPr>
            <a:br>
              <a:rPr lang="en" sz="1000">
                <a:solidFill>
                  <a:schemeClr val="dk1"/>
                </a:solidFill>
              </a:rPr>
            </a:br>
            <a:br>
              <a:rPr lang="en" sz="1000">
                <a:solidFill>
                  <a:schemeClr val="dk1"/>
                </a:solidFill>
              </a:rPr>
            </a:br>
            <a:r>
              <a:rPr lang="en" sz="1000">
                <a:solidFill>
                  <a:schemeClr val="dk1"/>
                </a:solidFill>
              </a:rPr>
              <a:t>Answer:</a:t>
            </a:r>
            <a:br>
              <a:rPr lang="en" sz="1000">
                <a:solidFill>
                  <a:schemeClr val="dk1"/>
                </a:solidFill>
              </a:rPr>
            </a:br>
            <a:r>
              <a:rPr lang="en" sz="1000">
                <a:solidFill>
                  <a:schemeClr val="dk1"/>
                </a:solidFill>
              </a:rPr>
              <a:t>("scientific collaboration" OR "interdisciplinary research" OR "team science" OR "coauthorship" OR "research networks" OR "lab dynamics" OR "collaborative innovation" OR "knowledge sharing" OR "academic partnerships" OR "collaborative research practices") AND "biology labs"</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ctr">
              <a:spcBef>
                <a:spcPts val="0"/>
              </a:spcBef>
              <a:spcAft>
                <a:spcPts val="0"/>
              </a:spcAft>
              <a:buClr>
                <a:schemeClr val="dk1"/>
              </a:buClr>
              <a:buSzPts val="1000"/>
              <a:buChar char="●"/>
            </a:pPr>
            <a:r>
              <a:rPr lang="en" sz="1400">
                <a:solidFill>
                  <a:schemeClr val="dk1"/>
                </a:solidFill>
              </a:rPr>
              <a:t>Use the suggested search string in Google scholar and evaluate the results.</a:t>
            </a:r>
            <a:endParaRPr sz="14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Identify 5 specific topics in this area for further exploration.</a:t>
            </a:r>
            <a:br>
              <a:rPr lang="en" sz="1000">
                <a:solidFill>
                  <a:schemeClr val="dk1"/>
                </a:solidFill>
              </a:rPr>
            </a:br>
            <a:br>
              <a:rPr lang="en" sz="1000">
                <a:solidFill>
                  <a:schemeClr val="dk1"/>
                </a:solidFill>
              </a:rPr>
            </a:br>
            <a:r>
              <a:rPr lang="en" sz="1000">
                <a:solidFill>
                  <a:schemeClr val="dk1"/>
                </a:solidFill>
              </a:rPr>
              <a:t>Answer:</a:t>
            </a:r>
            <a:br>
              <a:rPr lang="en" sz="1000">
                <a:solidFill>
                  <a:schemeClr val="dk1"/>
                </a:solidFill>
              </a:rPr>
            </a:br>
            <a:r>
              <a:rPr lang="en">
                <a:solidFill>
                  <a:schemeClr val="dk1"/>
                </a:solidFill>
              </a:rPr>
              <a:t>Here are five specific topics related to collaboration among scientists in biology labs that you might find interesting for further exploration: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Impact of Interdisciplinary Collaboration on Scientific Innovation</a:t>
            </a:r>
            <a:r>
              <a:rPr lang="en">
                <a:solidFill>
                  <a:schemeClr val="dk1"/>
                </a:solidFill>
              </a:rPr>
              <a:t>: Investigate how collaboration across different scientific disciplines within biology labs influences innovation and the development of new research methodologies.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Role of Technology in Facilitating Collaboration</a:t>
            </a:r>
            <a:r>
              <a:rPr lang="en">
                <a:solidFill>
                  <a:schemeClr val="dk1"/>
                </a:solidFill>
              </a:rPr>
              <a:t>: Explore how digital tools and platforms are used to enhance communication, data sharing, and collaborative efforts among scientists in biology labs.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Challenges and Solutions in International Research Collaborations</a:t>
            </a:r>
            <a:r>
              <a:rPr lang="en">
                <a:solidFill>
                  <a:schemeClr val="dk1"/>
                </a:solidFill>
              </a:rPr>
              <a:t>: Examine the specific challenges faced by international research teams, such as cultural differences, language barriers, and time zone issues, and how they overcome these obstacles.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Gender Dynamics in Scientific Collaboration</a:t>
            </a:r>
            <a:r>
              <a:rPr lang="en">
                <a:solidFill>
                  <a:schemeClr val="dk1"/>
                </a:solidFill>
              </a:rPr>
              <a:t>: Analyze how gender influences collaboration patterns, leadership roles, and the distribution of credit in collaborative research projects within biology labs.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Effects of Institutional Policies on Collaborative Research</a:t>
            </a:r>
            <a:r>
              <a:rPr lang="en">
                <a:solidFill>
                  <a:schemeClr val="dk1"/>
                </a:solidFill>
              </a:rPr>
              <a:t>: Study how different institutional policies and funding mechanisms impact the nature and success of collaborative research efforts in biology labs.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sz="1000">
                <a:solidFill>
                  <a:schemeClr val="dk1"/>
                </a:solidFill>
              </a:rPr>
              <a:t>Create an additional search string for PubMed. </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solidFill>
                  <a:srgbClr val="11223D"/>
                </a:solidFill>
              </a:rPr>
              <a:t>After this </a:t>
            </a:r>
            <a:r>
              <a:rPr lang="en">
                <a:solidFill>
                  <a:srgbClr val="11223D"/>
                </a:solidFill>
              </a:rPr>
              <a:t>exercise</a:t>
            </a:r>
            <a:r>
              <a:rPr lang="en">
                <a:solidFill>
                  <a:srgbClr val="11223D"/>
                </a:solidFill>
              </a:rPr>
              <a:t>, we dive into the next step.</a:t>
            </a:r>
            <a:endParaRPr b="0" i="0" sz="1100" u="none" strike="noStrike">
              <a:solidFill>
                <a:srgbClr val="11223D"/>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AI assistance in library tools is revolutionizing the way researchers access and analyze information, with the JSTOR AI extension currently in beta testing serving as a prime example. This innovative tool integrates generative AI to enhance the research experience, allowing users to delve deeper into JSTOR’s extensive corpus.</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By employing natural language processing, the extension enables more intuitive searches, providing relevant results that go beyond traditional keyword matching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a search is conducted, the AI tool assists in evaluating and exploring content by highlighting key points and arguments, making it easier to assess the relevance of the material.</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This feature is particularly useful for skimming through large volumes of text to find pertinent information quickly</a:t>
            </a:r>
            <a:r>
              <a:rPr baseline="30000" lang="en" u="sng">
                <a:solidFill>
                  <a:schemeClr val="hlink"/>
                </a:solidFill>
                <a:hlinkClick r:id="rId6"/>
              </a:rPr>
              <a:t>1</a:t>
            </a:r>
            <a:r>
              <a:rPr lang="en">
                <a:solidFill>
                  <a:schemeClr val="dk1"/>
                </a:solidFill>
              </a:rPr>
              <a:t>.</a:t>
            </a:r>
            <a:r>
              <a:rPr lang="en">
                <a:solidFill>
                  <a:schemeClr val="dk1"/>
                </a:solidFill>
                <a:uFill>
                  <a:noFill/>
                </a:uFill>
                <a:hlinkClick r:id="rId7">
                  <a:extLst>
                    <a:ext uri="{A12FA001-AC4F-418D-AE19-62706E023703}">
                      <ahyp:hlinkClr val="tx"/>
                    </a:ext>
                  </a:extLst>
                </a:hlinkClick>
              </a:rPr>
              <a:t> </a:t>
            </a:r>
            <a:r>
              <a:rPr lang="en" u="sng">
                <a:solidFill>
                  <a:schemeClr val="hlink"/>
                </a:solidFill>
                <a:hlinkClick r:id="rId8"/>
              </a:rPr>
              <a:t>Additionally, the tool supports users in discovering related topics and enriching their research with similar content from JSTOR’s vast database</a:t>
            </a:r>
            <a:r>
              <a:rPr baseline="30000" lang="en" u="sng">
                <a:solidFill>
                  <a:schemeClr val="hlink"/>
                </a:solidFill>
                <a:hlinkClick r:id="rId9"/>
              </a:rPr>
              <a:t>2</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interactive nature of the JSTOR AI extension also allows for a conversational approach to research.</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Users can ask questions in natural language and receive quick, accurate answers, facilitating a more dynamic and engaging research process</a:t>
            </a:r>
            <a:r>
              <a:rPr baseline="30000" lang="en" u="sng">
                <a:solidFill>
                  <a:schemeClr val="hlink"/>
                </a:solidFill>
                <a:hlinkClick r:id="rId12"/>
              </a:rPr>
              <a:t>2</a:t>
            </a:r>
            <a:r>
              <a:rPr lang="en">
                <a:solidFill>
                  <a:schemeClr val="dk1"/>
                </a:solidFill>
              </a:rPr>
              <a:t>. This beta tool exemplifies how AI can streamline literature discovery and analysis, making academic research more efficient and effective.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 sz="1100" u="none" strike="noStrike">
                <a:solidFill>
                  <a:srgbClr val="000000"/>
                </a:solidFill>
                <a:latin typeface="Arial"/>
                <a:ea typeface="Arial"/>
                <a:cs typeface="Arial"/>
                <a:sym typeface="Arial"/>
              </a:rPr>
              <a:t>Now that we’ve talked about models and corpora - we wanted to shine a </a:t>
            </a:r>
            <a:r>
              <a:rPr b="1" i="1" lang="en" sz="1100" u="none" strike="noStrike">
                <a:solidFill>
                  <a:srgbClr val="000000"/>
                </a:solidFill>
                <a:latin typeface="Arial"/>
                <a:ea typeface="Arial"/>
                <a:cs typeface="Arial"/>
                <a:sym typeface="Arial"/>
              </a:rPr>
              <a:t>spotlight on</a:t>
            </a:r>
            <a:r>
              <a:rPr b="0" i="0" lang="en" sz="1100" u="none" strike="noStrike">
                <a:solidFill>
                  <a:srgbClr val="000000"/>
                </a:solidFill>
                <a:latin typeface="Arial"/>
                <a:ea typeface="Arial"/>
                <a:cs typeface="Arial"/>
                <a:sym typeface="Arial"/>
              </a:rPr>
              <a:t> </a:t>
            </a:r>
            <a:r>
              <a:rPr b="1" i="0" lang="en" sz="1100" u="none" strike="noStrike">
                <a:solidFill>
                  <a:srgbClr val="000000"/>
                </a:solidFill>
                <a:latin typeface="Arial"/>
                <a:ea typeface="Arial"/>
                <a:cs typeface="Arial"/>
                <a:sym typeface="Arial"/>
              </a:rPr>
              <a:t>Semantic Scholar, </a:t>
            </a:r>
            <a:r>
              <a:rPr b="0" i="0" lang="en" sz="1100" u="none" strike="noStrike">
                <a:solidFill>
                  <a:srgbClr val="000000"/>
                </a:solidFill>
                <a:latin typeface="Arial"/>
                <a:ea typeface="Arial"/>
                <a:cs typeface="Arial"/>
                <a:sym typeface="Arial"/>
              </a:rPr>
              <a:t>a corpus that underpins </a:t>
            </a:r>
            <a:r>
              <a:rPr b="0" i="0" lang="en" sz="1100" u="sng">
                <a:solidFill>
                  <a:srgbClr val="000000"/>
                </a:solidFill>
                <a:latin typeface="Arial"/>
                <a:ea typeface="Arial"/>
                <a:cs typeface="Arial"/>
                <a:sym typeface="Arial"/>
              </a:rPr>
              <a:t>many</a:t>
            </a:r>
            <a:r>
              <a:rPr b="0" i="0" lang="en" sz="1100" u="none" strike="noStrike">
                <a:solidFill>
                  <a:srgbClr val="000000"/>
                </a:solidFill>
                <a:latin typeface="Arial"/>
                <a:ea typeface="Arial"/>
                <a:cs typeface="Arial"/>
                <a:sym typeface="Arial"/>
              </a:rPr>
              <a:t> AI tools designed for and  marketed to academics - so it’s useful to know a bit about this entity:</a:t>
            </a:r>
            <a:endParaRPr/>
          </a:p>
          <a:p>
            <a:pPr indent="-298450" lvl="0" marL="457200" rtl="0" algn="l">
              <a:lnSpc>
                <a:spcPct val="100000"/>
              </a:lnSpc>
              <a:spcBef>
                <a:spcPts val="0"/>
              </a:spcBef>
              <a:spcAft>
                <a:spcPts val="0"/>
              </a:spcAft>
              <a:buSzPts val="1100"/>
              <a:buFont typeface="Arial"/>
              <a:buChar char="•"/>
            </a:pPr>
            <a:br>
              <a:rPr lang="en"/>
            </a:br>
            <a:r>
              <a:rPr b="0" i="0" lang="en" sz="1100" u="none" strike="noStrike">
                <a:solidFill>
                  <a:srgbClr val="000000"/>
                </a:solidFill>
                <a:latin typeface="Arial"/>
                <a:ea typeface="Arial"/>
                <a:cs typeface="Arial"/>
                <a:sym typeface="Arial"/>
              </a:rPr>
              <a:t>Semantic Scholar was established in 2015 and it is run by the nonprofit Allen Institute for AI based in Seattle.</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Arial"/>
                <a:ea typeface="Arial"/>
                <a:cs typeface="Arial"/>
                <a:sym typeface="Arial"/>
              </a:rPr>
              <a:t>According to </a:t>
            </a:r>
            <a:r>
              <a:rPr b="0" i="1" lang="en" sz="1100" u="sng" strike="noStrike">
                <a:solidFill>
                  <a:srgbClr val="000000"/>
                </a:solidFill>
                <a:latin typeface="Arial"/>
                <a:ea typeface="Arial"/>
                <a:cs typeface="Arial"/>
                <a:sym typeface="Arial"/>
              </a:rPr>
              <a:t>them</a:t>
            </a:r>
            <a:r>
              <a:rPr b="0" i="0" lang="en" sz="1100" u="none" strike="noStrike">
                <a:solidFill>
                  <a:srgbClr val="000000"/>
                </a:solidFill>
                <a:latin typeface="Arial"/>
                <a:ea typeface="Arial"/>
                <a:cs typeface="Arial"/>
                <a:sym typeface="Arial"/>
              </a:rPr>
              <a:t>, “</a:t>
            </a:r>
            <a:r>
              <a:rPr b="0" i="0" lang="en" sz="1100" u="none" strike="noStrike">
                <a:solidFill>
                  <a:srgbClr val="11223D"/>
                </a:solidFill>
                <a:latin typeface="Arial"/>
                <a:ea typeface="Arial"/>
                <a:cs typeface="Arial"/>
                <a:sym typeface="Arial"/>
              </a:rPr>
              <a:t>Semantic Scholar provides </a:t>
            </a:r>
            <a:r>
              <a:rPr b="1" i="0" lang="en" sz="1100" u="none" strike="noStrike">
                <a:solidFill>
                  <a:srgbClr val="11223D"/>
                </a:solidFill>
                <a:latin typeface="Arial"/>
                <a:ea typeface="Arial"/>
                <a:cs typeface="Arial"/>
                <a:sym typeface="Arial"/>
              </a:rPr>
              <a:t>free</a:t>
            </a:r>
            <a:r>
              <a:rPr b="0" i="0" lang="en" sz="1100" u="none" strike="noStrike">
                <a:solidFill>
                  <a:srgbClr val="11223D"/>
                </a:solidFill>
                <a:latin typeface="Arial"/>
                <a:ea typeface="Arial"/>
                <a:cs typeface="Arial"/>
                <a:sym typeface="Arial"/>
              </a:rPr>
              <a:t>, AI-driven search and discovery tools, and open resources for the global research community.”</a:t>
            </a:r>
            <a:endParaRPr b="0" i="0" sz="1100" u="none" strike="noStrike">
              <a:solidFill>
                <a:srgbClr val="000000"/>
              </a:solidFill>
              <a:latin typeface="Roboto"/>
              <a:ea typeface="Roboto"/>
              <a:cs typeface="Roboto"/>
              <a:sym typeface="Roboto"/>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11223D"/>
                </a:solidFill>
                <a:latin typeface="Arial"/>
                <a:ea typeface="Arial"/>
                <a:cs typeface="Arial"/>
                <a:sym typeface="Arial"/>
              </a:rPr>
              <a:t>They index over 200 million academic papers sourced from </a:t>
            </a:r>
            <a:r>
              <a:rPr b="0" i="0" lang="en" sz="1100" u="sng" strike="noStrike">
                <a:solidFill>
                  <a:srgbClr val="2200CC"/>
                </a:solidFill>
                <a:latin typeface="Arial"/>
                <a:ea typeface="Arial"/>
                <a:cs typeface="Arial"/>
                <a:sym typeface="Arial"/>
                <a:hlinkClick r:id="rId2">
                  <a:extLst>
                    <a:ext uri="{A12FA001-AC4F-418D-AE19-62706E023703}">
                      <ahyp:hlinkClr val="tx"/>
                    </a:ext>
                  </a:extLst>
                </a:hlinkClick>
              </a:rPr>
              <a:t>publisher partnerships</a:t>
            </a:r>
            <a:r>
              <a:rPr b="0" i="0" lang="en" sz="1100" u="none" strike="noStrike">
                <a:solidFill>
                  <a:srgbClr val="11223D"/>
                </a:solidFill>
                <a:latin typeface="Arial"/>
                <a:ea typeface="Arial"/>
                <a:cs typeface="Arial"/>
                <a:sym typeface="Arial"/>
              </a:rPr>
              <a:t>, data providers, and web crawls.</a:t>
            </a: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11223D"/>
                </a:solidFill>
                <a:latin typeface="Arial"/>
                <a:ea typeface="Arial"/>
                <a:cs typeface="Arial"/>
                <a:sym typeface="Arial"/>
              </a:rPr>
              <a:t>When thinking about the </a:t>
            </a:r>
            <a:r>
              <a:rPr b="1" i="0" lang="en" sz="1100" u="none" strike="noStrike">
                <a:solidFill>
                  <a:srgbClr val="11223D"/>
                </a:solidFill>
                <a:latin typeface="Arial"/>
                <a:ea typeface="Arial"/>
                <a:cs typeface="Arial"/>
                <a:sym typeface="Arial"/>
              </a:rPr>
              <a:t>bias</a:t>
            </a:r>
            <a:r>
              <a:rPr b="0" i="0" lang="en" sz="1100" u="none" strike="noStrike">
                <a:solidFill>
                  <a:srgbClr val="11223D"/>
                </a:solidFill>
                <a:latin typeface="Arial"/>
                <a:ea typeface="Arial"/>
                <a:cs typeface="Arial"/>
                <a:sym typeface="Arial"/>
              </a:rPr>
              <a:t> AI tools may introduce into your research endeavors, because many AI tools designed for and marketed towards an academic audience use the semantic scholar corpus as their data, consider that they focus on:</a:t>
            </a:r>
            <a:endParaRPr b="0" i="0" sz="1100" u="none" strike="noStrike">
              <a:solidFill>
                <a:srgbClr val="11223D"/>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11223D"/>
                </a:solidFill>
                <a:latin typeface="Arial"/>
                <a:ea typeface="Arial"/>
                <a:cs typeface="Arial"/>
                <a:sym typeface="Arial"/>
              </a:rPr>
              <a:t>academic journal </a:t>
            </a:r>
            <a:r>
              <a:rPr b="1" i="0" lang="en" sz="1100" u="none" strike="noStrike">
                <a:solidFill>
                  <a:srgbClr val="11223D"/>
                </a:solidFill>
                <a:latin typeface="Arial"/>
                <a:ea typeface="Arial"/>
                <a:cs typeface="Arial"/>
                <a:sym typeface="Arial"/>
              </a:rPr>
              <a:t>articles and preprints </a:t>
            </a:r>
            <a:r>
              <a:rPr b="0" i="0" lang="en" sz="1100" u="none" strike="noStrike">
                <a:solidFill>
                  <a:srgbClr val="11223D"/>
                </a:solidFill>
                <a:latin typeface="Arial"/>
                <a:ea typeface="Arial"/>
                <a:cs typeface="Arial"/>
                <a:sym typeface="Arial"/>
              </a:rPr>
              <a:t>not books, datasets, patents, etc. </a:t>
            </a:r>
            <a:endParaRPr b="0" i="0" sz="1100" u="none" strike="noStrike">
              <a:solidFill>
                <a:srgbClr val="11223D"/>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11223D"/>
                </a:solidFill>
                <a:latin typeface="Arial"/>
                <a:ea typeface="Arial"/>
                <a:cs typeface="Arial"/>
                <a:sym typeface="Arial"/>
              </a:rPr>
              <a:t>Their corpus is primarily in </a:t>
            </a:r>
            <a:r>
              <a:rPr b="1" i="0" lang="en" sz="1100" u="none" strike="noStrike">
                <a:solidFill>
                  <a:srgbClr val="11223D"/>
                </a:solidFill>
                <a:latin typeface="Arial"/>
                <a:ea typeface="Arial"/>
                <a:cs typeface="Arial"/>
                <a:sym typeface="Arial"/>
              </a:rPr>
              <a:t>English</a:t>
            </a:r>
            <a:r>
              <a:rPr b="0" i="0" lang="en" sz="1100" u="none" strike="noStrike">
                <a:solidFill>
                  <a:srgbClr val="11223D"/>
                </a:solidFill>
                <a:latin typeface="Arial"/>
                <a:ea typeface="Arial"/>
                <a:cs typeface="Arial"/>
                <a:sym typeface="Arial"/>
              </a:rPr>
              <a:t>, though they would like to support other languages in the future</a:t>
            </a:r>
            <a:endParaRPr b="0" i="0" sz="1100" u="none" strike="noStrike">
              <a:solidFill>
                <a:srgbClr val="11223D"/>
              </a:solidFill>
              <a:latin typeface="Arial"/>
              <a:ea typeface="Arial"/>
              <a:cs typeface="Arial"/>
              <a:sym typeface="Arial"/>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11223D"/>
                </a:solidFill>
                <a:latin typeface="Arial"/>
                <a:ea typeface="Arial"/>
                <a:cs typeface="Arial"/>
                <a:sym typeface="Arial"/>
              </a:rPr>
              <a:t>And finally they are very clear in their FAQs that they started with a focus on all fields of </a:t>
            </a:r>
            <a:r>
              <a:rPr b="1" i="1" lang="en" sz="1100" u="none" strike="noStrike">
                <a:solidFill>
                  <a:srgbClr val="11223D"/>
                </a:solidFill>
                <a:latin typeface="Arial"/>
                <a:ea typeface="Arial"/>
                <a:cs typeface="Arial"/>
                <a:sym typeface="Arial"/>
              </a:rPr>
              <a:t>science</a:t>
            </a:r>
            <a:r>
              <a:rPr b="1" i="0" lang="en" sz="1100" u="none" strike="noStrike">
                <a:solidFill>
                  <a:srgbClr val="11223D"/>
                </a:solidFill>
                <a:latin typeface="Arial"/>
                <a:ea typeface="Arial"/>
                <a:cs typeface="Arial"/>
                <a:sym typeface="Arial"/>
              </a:rPr>
              <a:t> so science materials are heavily represented, </a:t>
            </a:r>
            <a:r>
              <a:rPr b="0" i="0" lang="en" sz="1100" u="none" strike="noStrike">
                <a:solidFill>
                  <a:srgbClr val="11223D"/>
                </a:solidFill>
                <a:latin typeface="Arial"/>
                <a:ea typeface="Arial"/>
                <a:cs typeface="Arial"/>
                <a:sym typeface="Arial"/>
              </a:rPr>
              <a:t>and social sciences and humanities are comparatively underrepresented.  </a:t>
            </a:r>
            <a:endParaRPr b="0" i="0" sz="1100" u="none" strike="noStrike">
              <a:solidFill>
                <a:srgbClr val="11223D"/>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 sz="1100" u="none" strike="noStrike">
                <a:solidFill>
                  <a:srgbClr val="000000"/>
                </a:solidFill>
                <a:latin typeface="Roboto"/>
                <a:ea typeface="Roboto"/>
                <a:cs typeface="Roboto"/>
                <a:sym typeface="Roboto"/>
              </a:rPr>
              <a:t>So when you encounter a new AI tool for literature discovery that has chatbot functionality, interrogate it!  Ask: </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What can you do for free and what can you do with paid accounts?</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What are the data sources the tools are using? </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Many of these tools use the semantic scholar corpus, but others may use this and other data sources (scholarly and non); usually it’s not very clear what the corpus is</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Some of you might be interested in specifically what models are they relying on</a:t>
            </a:r>
            <a:endParaRPr/>
          </a:p>
          <a:p>
            <a:pPr indent="-298450" lvl="0" marL="45720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And also what other things will this tool do? </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Summarize research? </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Set up alerts?</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Add collaborators to collections or folders?</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Cite easily by connecting to zotero </a:t>
            </a:r>
            <a:r>
              <a:rPr b="1" i="0" lang="en" sz="1100" u="none" strike="noStrike">
                <a:solidFill>
                  <a:srgbClr val="000000"/>
                </a:solidFill>
                <a:latin typeface="Roboto"/>
                <a:ea typeface="Roboto"/>
                <a:cs typeface="Roboto"/>
                <a:sym typeface="Roboto"/>
              </a:rPr>
              <a:t>or another reference manager?</a:t>
            </a:r>
            <a:endParaRPr b="0" i="0" sz="1100" u="none" strike="noStrike">
              <a:solidFill>
                <a:srgbClr val="000000"/>
              </a:solidFill>
              <a:latin typeface="Roboto"/>
              <a:ea typeface="Roboto"/>
              <a:cs typeface="Roboto"/>
              <a:sym typeface="Roboto"/>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View citation information in different styles (bibtex, major citation formats)?</a:t>
            </a:r>
            <a:endParaRPr/>
          </a:p>
          <a:p>
            <a:pPr indent="-285750" lvl="1" marL="742950" rtl="0" algn="l">
              <a:lnSpc>
                <a:spcPct val="100000"/>
              </a:lnSpc>
              <a:spcBef>
                <a:spcPts val="0"/>
              </a:spcBef>
              <a:spcAft>
                <a:spcPts val="0"/>
              </a:spcAft>
              <a:buSzPts val="1100"/>
              <a:buFont typeface="Arial"/>
              <a:buChar char="•"/>
            </a:pPr>
            <a:r>
              <a:rPr b="0" i="0" lang="en" sz="1100" u="none" strike="noStrike">
                <a:solidFill>
                  <a:srgbClr val="000000"/>
                </a:solidFill>
                <a:latin typeface="Roboto"/>
                <a:ea typeface="Roboto"/>
                <a:cs typeface="Roboto"/>
                <a:sym typeface="Roboto"/>
              </a:rPr>
              <a:t>And keep in mind these tools add and tweak functionality regularly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Finally, there are tools that live outside of library databases that are </a:t>
            </a:r>
            <a:r>
              <a:rPr b="1" lang="en" u="sng">
                <a:solidFill>
                  <a:schemeClr val="dk1"/>
                </a:solidFill>
                <a:latin typeface="Roboto"/>
                <a:ea typeface="Roboto"/>
                <a:cs typeface="Roboto"/>
                <a:sym typeface="Roboto"/>
              </a:rPr>
              <a:t>solely</a:t>
            </a:r>
            <a:r>
              <a:rPr b="1" lang="en">
                <a:solidFill>
                  <a:schemeClr val="dk1"/>
                </a:solidFill>
                <a:latin typeface="Roboto"/>
                <a:ea typeface="Roboto"/>
                <a:cs typeface="Roboto"/>
                <a:sym typeface="Roboto"/>
              </a:rPr>
              <a:t> for literature discovery (they aren’t chatbots).  </a:t>
            </a:r>
            <a:r>
              <a:rPr lang="en">
                <a:solidFill>
                  <a:schemeClr val="dk1"/>
                </a:solidFill>
                <a:latin typeface="Roboto"/>
                <a:ea typeface="Roboto"/>
                <a:cs typeface="Roboto"/>
                <a:sym typeface="Roboto"/>
              </a:rPr>
              <a:t>Several tools do this kind of work: Research Rabbit / Litmaps / ConnectedPapers.  I want to be clear:  these tools are not necessarily better than just using library databases, but they are new AI tools!  They may be fun and engaging!</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Alright - so you come to a tool like this that you want to use for lit discovery:  Consider, the same questions again:</a:t>
            </a:r>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What can you do for free?  What can you do with paid accounts?</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Litmaps and ConnectedPapers are both cool but they are really limited unless you have a PAID account</a:t>
            </a:r>
            <a:endParaRPr/>
          </a:p>
          <a:p>
            <a:pPr indent="-298450" lvl="1" marL="914400" rtl="0" algn="l">
              <a:lnSpc>
                <a:spcPct val="115000"/>
              </a:lnSpc>
              <a:spcBef>
                <a:spcPts val="0"/>
              </a:spcBef>
              <a:spcAft>
                <a:spcPts val="0"/>
              </a:spcAft>
              <a:buClr>
                <a:schemeClr val="dk1"/>
              </a:buClr>
              <a:buSzPts val="1100"/>
              <a:buFont typeface="Roboto"/>
              <a:buChar char="○"/>
            </a:pPr>
            <a:r>
              <a:rPr b="1" lang="en">
                <a:solidFill>
                  <a:schemeClr val="dk1"/>
                </a:solidFill>
                <a:latin typeface="Roboto"/>
                <a:ea typeface="Roboto"/>
                <a:cs typeface="Roboto"/>
                <a:sym typeface="Roboto"/>
              </a:rPr>
              <a:t>Research Rabbit is FREE so I will focus on that in a moment</a:t>
            </a:r>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What are the data sources the tools are using? </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Many of these tools use the semantic scholar corpus, but others may use this and other data sources (scholarly and non)</a:t>
            </a:r>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What other things will this tool do?</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Set up alerts?</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Add collaborators to collections or folders?</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Cite easily by connecting to zotero or another citation manager?</a:t>
            </a:r>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View citation information in different styles (bibtex, major citation formats)?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Now it’s time for a deep dive on ResearchRabbit in particular.</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RR is a </a:t>
            </a:r>
            <a:r>
              <a:rPr b="1" lang="en">
                <a:solidFill>
                  <a:schemeClr val="dk1"/>
                </a:solidFill>
                <a:latin typeface="Roboto"/>
                <a:ea typeface="Roboto"/>
                <a:cs typeface="Roboto"/>
                <a:sym typeface="Roboto"/>
              </a:rPr>
              <a:t>free tool</a:t>
            </a:r>
            <a:r>
              <a:rPr lang="en">
                <a:solidFill>
                  <a:schemeClr val="dk1"/>
                </a:solidFill>
                <a:latin typeface="Roboto"/>
                <a:ea typeface="Roboto"/>
                <a:cs typeface="Roboto"/>
                <a:sym typeface="Roboto"/>
              </a:rPr>
              <a:t> that lets you </a:t>
            </a:r>
            <a:r>
              <a:rPr b="1" lang="en">
                <a:solidFill>
                  <a:schemeClr val="dk1"/>
                </a:solidFill>
                <a:latin typeface="Roboto"/>
                <a:ea typeface="Roboto"/>
                <a:cs typeface="Roboto"/>
                <a:sym typeface="Roboto"/>
              </a:rPr>
              <a:t>discover</a:t>
            </a:r>
            <a:r>
              <a:rPr lang="en">
                <a:solidFill>
                  <a:schemeClr val="dk1"/>
                </a:solidFill>
                <a:latin typeface="Roboto"/>
                <a:ea typeface="Roboto"/>
                <a:cs typeface="Roboto"/>
                <a:sym typeface="Roboto"/>
              </a:rPr>
              <a:t> AND </a:t>
            </a:r>
            <a:r>
              <a:rPr b="1" lang="en">
                <a:solidFill>
                  <a:schemeClr val="dk1"/>
                </a:solidFill>
                <a:latin typeface="Roboto"/>
                <a:ea typeface="Roboto"/>
                <a:cs typeface="Roboto"/>
                <a:sym typeface="Roboto"/>
              </a:rPr>
              <a:t>visualize</a:t>
            </a:r>
            <a:r>
              <a:rPr lang="en">
                <a:solidFill>
                  <a:schemeClr val="dk1"/>
                </a:solidFill>
                <a:latin typeface="Roboto"/>
                <a:ea typeface="Roboto"/>
                <a:cs typeface="Roboto"/>
                <a:sym typeface="Roboto"/>
              </a:rPr>
              <a:t> literature AND people - they claim it’s like Spotify for research</a:t>
            </a:r>
            <a:endParaRPr>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It lets you create alerts for content</a:t>
            </a:r>
            <a:endParaRPr>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It lets you share collections with collaborators</a:t>
            </a:r>
            <a:endParaRPr>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It integrates with zotero (a free, open source reference manager)</a:t>
            </a:r>
            <a:endParaRPr>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WHAT IS THE CORPUS - not clear. I emailed the RR team and have yet to hear back (but others in library land have also pointed out that it is not clear what the corpus is).  It feels like the tool skews to journal articles rather than books and English language content.  But it’s unclear what the other elements of the corpus are because they haven’t shared that with us!</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chemeClr val="dk1"/>
                </a:solidFill>
                <a:latin typeface="Roboto"/>
                <a:ea typeface="Roboto"/>
                <a:cs typeface="Roboto"/>
                <a:sym typeface="Roboto"/>
              </a:rPr>
              <a:t>The handout has links to step-by-step instructions to get you started with ResearchRabbit, but we will do a hands on demo in a few minutes.</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Here’s what ResearchRabbit looks like when you get into exploring the tool.  </a:t>
            </a:r>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ResearchRabbit uses vertical panels that appear to the right as you click things that expand them.</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 the left, you have a dashboard where you can organize research into categories (bold) &amp; collections (with the red dot)</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 I have a collection called Social Work inside a category called</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Collections are like folders that can exist within your categories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Here’s what ResearchRabbit looks like when you get into exploring the tool.  </a:t>
            </a:r>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ResearchRabbit uses vertical panels that appear to the right as you click things that expand them.</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 the left, you have a dashboard where you can organize research into categories (bold) &amp; collections (with the red dot)</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 I have a collection called Social Work inside a category called</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Collections are like folders that can exist within your categories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6351b6c07_0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306351b6c07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Here’s what ResearchRabbit looks like when you get into exploring the tool.  </a:t>
            </a:r>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ResearchRabbit uses vertical panels that appear to the right as you click things that expand them.</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 the left, you have a dashboard where you can organize research into categories (bold) &amp; collections (with the red dot)</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 I have a collection called Social Work inside a category called</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Collections are like folders that can exist within your categories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Once you add several thematically linked papers to a collection, you ask it to find more content (in the context of what else is in the collection)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then click on an author or paper and it will find more like whatever you clicked on (based on it and what else is in its network).</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Panels just keep opening up as you click on similar work, related authors, particular authors, particular titles etc.  </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can definitely be a rabbit hole!</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There are many cool things, in my opinion, about RR:</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Free, ostensibly always will be</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have wonderful FAQs</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are very open about letting you book 1:1 sessions with them, especially if you are having trouble connecting your account to zotero {see FAQs} - though recently I went to test this and the calendly link is down… not sure if that’s long term or just a glitch</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issues, so far, with outright hallucinations</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uploading content (like PDFs or secret materials)</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doesn’t generate content that is problematic - no issues there</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upload a </a:t>
            </a:r>
            <a:r>
              <a:rPr lang="en" u="sng">
                <a:solidFill>
                  <a:schemeClr val="hlink"/>
                </a:solidFill>
                <a:hlinkClick r:id="rId2"/>
              </a:rPr>
              <a:t>Zotero</a:t>
            </a:r>
            <a:r>
              <a:rPr lang="en">
                <a:solidFill>
                  <a:schemeClr val="dk1"/>
                </a:solidFill>
              </a:rPr>
              <a:t> folder of citations and download a research rabbit collection into a zotero folder</a:t>
            </a:r>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can also export or import .bib or .ris files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share individual collections with collaborators</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Wrapping up - I will remind you that there </a:t>
            </a:r>
            <a:r>
              <a:rPr b="1" lang="en">
                <a:solidFill>
                  <a:schemeClr val="dk1"/>
                </a:solidFill>
              </a:rPr>
              <a:t>are</a:t>
            </a:r>
            <a:r>
              <a:rPr lang="en">
                <a:solidFill>
                  <a:schemeClr val="dk1"/>
                </a:solidFill>
              </a:rPr>
              <a:t> other tools in this space - </a:t>
            </a:r>
            <a:r>
              <a:rPr lang="en" u="sng">
                <a:solidFill>
                  <a:schemeClr val="hlink"/>
                </a:solidFill>
                <a:hlinkClick r:id="rId3"/>
              </a:rPr>
              <a:t>litmaps</a:t>
            </a:r>
            <a:r>
              <a:rPr lang="en">
                <a:solidFill>
                  <a:schemeClr val="dk1"/>
                </a:solidFill>
              </a:rPr>
              <a:t> is one of them, </a:t>
            </a:r>
            <a:r>
              <a:rPr lang="en" u="sng">
                <a:solidFill>
                  <a:schemeClr val="hlink"/>
                </a:solidFill>
                <a:hlinkClick r:id="rId4"/>
              </a:rPr>
              <a:t>connected papers</a:t>
            </a:r>
            <a:r>
              <a:rPr lang="en">
                <a:solidFill>
                  <a:schemeClr val="dk1"/>
                </a:solidFill>
              </a:rPr>
              <a:t> is another.  But none that I know of are fully free.  Still, litmaps, connected papers, and RR and others work roughly the same way, so once you learn RR you could easily hop to other tools and have success navigating those.</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Okay so let’s dive into Research Rabbit for real!  I will demo these steps and you can follow along on your own computers OR just watch my demo.  I’ll stick around after this session if anything didn’t work or was weird or if you just want to talk more about RR. </a:t>
            </a:r>
            <a:endParaRPr/>
          </a:p>
          <a:p>
            <a:pPr indent="0" lvl="0" marL="0" rtl="0" algn="l">
              <a:lnSpc>
                <a:spcPct val="100000"/>
              </a:lnSpc>
              <a:spcBef>
                <a:spcPts val="0"/>
              </a:spcBef>
              <a:spcAft>
                <a:spcPts val="0"/>
              </a:spcAft>
              <a:buSzPts val="1100"/>
              <a:buNone/>
            </a:pPr>
            <a:r>
              <a:t/>
            </a:r>
            <a:endParaRPr>
              <a:solidFill>
                <a:srgbClr val="212B36"/>
              </a:solidFill>
              <a:latin typeface="Arial"/>
              <a:ea typeface="Arial"/>
              <a:cs typeface="Arial"/>
              <a:sym typeface="Arial"/>
            </a:endParaRPr>
          </a:p>
          <a:p>
            <a:pPr indent="0" lvl="0" marL="0" rtl="0" algn="l">
              <a:lnSpc>
                <a:spcPct val="100000"/>
              </a:lnSpc>
              <a:spcBef>
                <a:spcPts val="0"/>
              </a:spcBef>
              <a:spcAft>
                <a:spcPts val="0"/>
              </a:spcAft>
              <a:buSzPts val="1100"/>
              <a:buNone/>
            </a:pPr>
            <a:r>
              <a:rPr lang="en">
                <a:solidFill>
                  <a:srgbClr val="212B36"/>
                </a:solidFill>
                <a:latin typeface="Arial"/>
                <a:ea typeface="Arial"/>
                <a:cs typeface="Arial"/>
                <a:sym typeface="Arial"/>
              </a:rPr>
              <a:t>Demo:</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Get a log on</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Create a category</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Create a collection</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Add 5 papers</a:t>
            </a:r>
            <a:endParaRPr>
              <a:solidFill>
                <a:srgbClr val="212B36"/>
              </a:solidFill>
              <a:latin typeface="Arial"/>
              <a:ea typeface="Arial"/>
              <a:cs typeface="Arial"/>
              <a:sym typeface="Arial"/>
            </a:endParaRPr>
          </a:p>
          <a:p>
            <a:pPr indent="-317500" lvl="1" marL="914400" rtl="0" algn="l">
              <a:lnSpc>
                <a:spcPct val="100000"/>
              </a:lnSpc>
              <a:spcBef>
                <a:spcPts val="0"/>
              </a:spcBef>
              <a:spcAft>
                <a:spcPts val="0"/>
              </a:spcAft>
              <a:buClr>
                <a:srgbClr val="212B36"/>
              </a:buClr>
              <a:buSzPts val="1400"/>
              <a:buFont typeface="Arial"/>
              <a:buAutoNum type="alphaLcPeriod"/>
            </a:pPr>
            <a:r>
              <a:rPr lang="en">
                <a:solidFill>
                  <a:srgbClr val="212B36"/>
                </a:solidFill>
                <a:latin typeface="Arial"/>
                <a:ea typeface="Arial"/>
                <a:cs typeface="Arial"/>
                <a:sym typeface="Arial"/>
              </a:rPr>
              <a:t>Lncrna &amp; cancer</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Show them zotero connection test!</a:t>
            </a:r>
            <a:endParaRPr>
              <a:solidFill>
                <a:srgbClr val="212B36"/>
              </a:solidFill>
              <a:latin typeface="Arial"/>
              <a:ea typeface="Arial"/>
              <a:cs typeface="Arial"/>
              <a:sym typeface="Arial"/>
            </a:endParaRPr>
          </a:p>
          <a:p>
            <a:pPr indent="-298450" lvl="0" marL="457200" rtl="0" algn="l">
              <a:lnSpc>
                <a:spcPct val="100000"/>
              </a:lnSpc>
              <a:spcBef>
                <a:spcPts val="0"/>
              </a:spcBef>
              <a:spcAft>
                <a:spcPts val="0"/>
              </a:spcAft>
              <a:buClr>
                <a:srgbClr val="212B36"/>
              </a:buClr>
              <a:buSzPts val="1100"/>
              <a:buFont typeface="Arial"/>
              <a:buAutoNum type="arabicPeriod"/>
            </a:pPr>
            <a:r>
              <a:rPr lang="en">
                <a:solidFill>
                  <a:srgbClr val="212B36"/>
                </a:solidFill>
                <a:latin typeface="Arial"/>
                <a:ea typeface="Arial"/>
                <a:cs typeface="Arial"/>
                <a:sym typeface="Arial"/>
              </a:rPr>
              <a:t>EXPLORE!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https://www.freepik.com/free-vector/robot-doing-repeatable-tasks-with-lot-folders-magnifier-robotic-process-automation-service-robots-profit-automated-processing-concept_11668590.htm#fromView=search&amp;page=1&amp;position=41&amp;uuid=11d7abbf-83e8-4909-be81-65f14a520648</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the quest to mitigate gaps in the literature discovery process, leveraging AI Research Assistants, literature databases like PubMed or library databases, and Google Scholar plays a pivotal role. </a:t>
            </a:r>
            <a:br>
              <a:rPr lang="en"/>
            </a:br>
            <a:br>
              <a:rPr lang="en"/>
            </a:br>
            <a:r>
              <a:rPr lang="en"/>
              <a:t>AI Research Assistants, with their advanced algorithms, can swiftly analyze vast amounts of data, identify relevant studies, and even suggest new research directions, significantly reducing the time researchers spend on manual searches. </a:t>
            </a:r>
            <a:br>
              <a:rPr lang="en"/>
            </a:br>
            <a:br>
              <a:rPr lang="en"/>
            </a:br>
            <a:r>
              <a:rPr lang="en"/>
              <a:t>Literature databases such as PubMed and various library databases offer comprehensive and curated collections of peer-reviewed articles, ensuring that researchers have access to high-quality and reliable sources.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Meanwhile, Google Scholar provides a broad and accessible platform for discovering scholarly articles across disciplines, making it easier for researchers to find pertinent literature and stay updated with the latest advancements in their fields. </a:t>
            </a:r>
            <a:br>
              <a:rPr lang="en"/>
            </a:br>
            <a:br>
              <a:rPr lang="en"/>
            </a:br>
            <a:r>
              <a:rPr lang="en"/>
              <a:t>Together, these tools create a robust framework that enhances the efficiency and effectiveness of the literature discovery process, bridging gaps and fostering a more connected and informed research community.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b="0" i="0" sz="1100" u="none" strike="noStrike">
              <a:solidFill>
                <a:srgbClr val="11223D"/>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800"/>
              <a:t>T</a:t>
            </a:r>
            <a:r>
              <a:rPr b="0" i="0" lang="en" sz="1800" u="none" strike="noStrike">
                <a:solidFill>
                  <a:srgbClr val="000000"/>
                </a:solidFill>
                <a:latin typeface="Arial"/>
                <a:ea typeface="Arial"/>
                <a:cs typeface="Arial"/>
                <a:sym typeface="Arial"/>
              </a:rPr>
              <a:t>his diagram is created by an AI specialist named Matt Turk. He has been creating these for about 10 years, and this year’s is especially complex. You are looking at 2,011 companies currently in the Machine Learning, Artificial Intelligence and Data space as of March 31, 2024.</a:t>
            </a:r>
            <a:endParaRPr/>
          </a:p>
          <a:p>
            <a:pPr indent="0" lvl="0" marL="457200" rtl="0" algn="l">
              <a:lnSpc>
                <a:spcPct val="100000"/>
              </a:lnSpc>
              <a:spcBef>
                <a:spcPts val="0"/>
              </a:spcBef>
              <a:spcAft>
                <a:spcPts val="0"/>
              </a:spcAft>
              <a:buNone/>
            </a:pPr>
            <a:r>
              <a:rPr b="0" i="0" lang="en" sz="1800" u="none" strike="noStrike">
                <a:solidFill>
                  <a:srgbClr val="000000"/>
                </a:solidFill>
                <a:latin typeface="Arial"/>
                <a:ea typeface="Arial"/>
                <a:cs typeface="Arial"/>
                <a:sym typeface="Arial"/>
              </a:rPr>
              <a:t>-this is an attempt at a “state of the union” of the aI landscape </a:t>
            </a:r>
            <a:endParaRPr/>
          </a:p>
          <a:p>
            <a:pPr indent="0" lvl="0" marL="457200" rtl="0" algn="l">
              <a:lnSpc>
                <a:spcPct val="100000"/>
              </a:lnSpc>
              <a:spcBef>
                <a:spcPts val="0"/>
              </a:spcBef>
              <a:spcAft>
                <a:spcPts val="0"/>
              </a:spcAft>
              <a:buNone/>
            </a:pPr>
            <a:r>
              <a:rPr b="0" i="0" lang="en" sz="1800" u="none" strike="noStrike">
                <a:solidFill>
                  <a:srgbClr val="000000"/>
                </a:solidFill>
                <a:latin typeface="Arial"/>
                <a:ea typeface="Arial"/>
                <a:cs typeface="Arial"/>
                <a:sym typeface="Arial"/>
              </a:rPr>
              <a:t>-you are not meant to be able to see these icons!</a:t>
            </a:r>
            <a:endParaRPr/>
          </a:p>
          <a:p>
            <a:pPr indent="0" lvl="0" marL="457200" rtl="0" algn="l">
              <a:lnSpc>
                <a:spcPct val="100000"/>
              </a:lnSpc>
              <a:spcBef>
                <a:spcPts val="0"/>
              </a:spcBef>
              <a:spcAft>
                <a:spcPts val="0"/>
              </a:spcAft>
              <a:buNone/>
            </a:pPr>
            <a:br>
              <a:rPr lang="en"/>
            </a:br>
            <a:br>
              <a:rPr lang="en"/>
            </a:br>
            <a:r>
              <a:rPr b="0" i="0" lang="en" sz="1800" u="none" strike="noStrike">
                <a:solidFill>
                  <a:srgbClr val="000000"/>
                </a:solidFill>
                <a:latin typeface="Arial"/>
                <a:ea typeface="Arial"/>
                <a:cs typeface="Arial"/>
                <a:sym typeface="Arial"/>
              </a:rPr>
              <a:t>-interactive version https://mad.firstmark.com/</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Further reading:</a:t>
            </a:r>
            <a:br>
              <a:rPr lang="en"/>
            </a:br>
            <a:r>
              <a:rPr lang="en"/>
              <a:t>https://libereurope.eu/wp-content/uploads/2020/09/A-Basic-Guide-to-Limitations-and-Exceptions-in-EU-Copyright-Law-for-Libraries-Educational-and-Research-FINAL-ONLINE-1.pdf</a:t>
            </a:r>
            <a:endParaRPr/>
          </a:p>
          <a:p>
            <a:pPr indent="-298450" lvl="0" marL="457200" rtl="0" algn="l">
              <a:lnSpc>
                <a:spcPct val="115000"/>
              </a:lnSpc>
              <a:spcBef>
                <a:spcPts val="0"/>
              </a:spcBef>
              <a:spcAft>
                <a:spcPts val="0"/>
              </a:spcAft>
              <a:buSzPts val="1100"/>
              <a:buChar char="-"/>
            </a:pPr>
            <a:r>
              <a:rPr lang="en"/>
              <a:t>https://lirias.kuleuven.be/retrieve/684849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6351b6c07_0_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06351b6c07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Many tools are suggested as literature summarising tools. Here is a long list of most relevant tools.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0" i="0" lang="en" sz="1800" u="none" strike="noStrike">
                <a:solidFill>
                  <a:srgbClr val="000000"/>
                </a:solidFill>
                <a:latin typeface="Arial"/>
                <a:ea typeface="Arial"/>
                <a:cs typeface="Arial"/>
                <a:sym typeface="Arial"/>
              </a:rPr>
              <a:t>Elicit, Claude, and Petal are worth to be featured</a:t>
            </a:r>
            <a:r>
              <a:rPr lang="en" sz="1800"/>
              <a:t> in the course.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Elicit is a AI Literature Discovery tool. It finds you research papers from after you ask it a question.</a:t>
            </a:r>
            <a:endParaRPr/>
          </a:p>
          <a:p>
            <a:pPr indent="0" lvl="0" marL="0" rtl="0" algn="l">
              <a:lnSpc>
                <a:spcPct val="100000"/>
              </a:lnSpc>
              <a:spcBef>
                <a:spcPts val="0"/>
              </a:spcBef>
              <a:spcAft>
                <a:spcPts val="0"/>
              </a:spcAft>
              <a:buSzPts val="1100"/>
              <a:buNone/>
            </a:pPr>
            <a:r>
              <a:rPr lang="en">
                <a:solidFill>
                  <a:schemeClr val="dk1"/>
                </a:solidFill>
              </a:rPr>
              <a:t>-It is one of the better literature discovery tools out there</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Their privacy policy states that ANY PAPERS YOU UPLOAD TO ELICIT ARE PRIVATE TO YOUR ACCOUNT</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─all the tools I feature today have policies that explicitly promise not to use your content, since there are some tools that do in fact reuse what you upload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-It’s Model is GPT-3 from ChatGPT fame</a:t>
            </a:r>
            <a:endParaRPr/>
          </a:p>
          <a:p>
            <a:pPr indent="0" lvl="0" marL="0" rtl="0" algn="l">
              <a:lnSpc>
                <a:spcPct val="100000"/>
              </a:lnSpc>
              <a:spcBef>
                <a:spcPts val="0"/>
              </a:spcBef>
              <a:spcAft>
                <a:spcPts val="0"/>
              </a:spcAft>
              <a:buSzPts val="1100"/>
              <a:buNone/>
            </a:pPr>
            <a:r>
              <a:rPr lang="en"/>
              <a:t>-It’s Corpus is Semantic Scholar, which means the papers it finds are real papers and not hallucinations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6351b6c07_0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306351b6c07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By using this shared notebook as demo during the course, the main features of Elicit are described.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-After signing up for an account (or authenticating with google) with Elicit, you will see this on the home screen. Elicit’s homescreen, like all other AI, has changed a bit in the last few months, so if you used Elicit last fall, it might look different. I can only guarantee  this is what it looked like last week</a:t>
            </a:r>
            <a:endParaRPr/>
          </a:p>
          <a:p>
            <a:pPr indent="0" lvl="0" marL="0" rtl="0" algn="l">
              <a:lnSpc>
                <a:spcPct val="100000"/>
              </a:lnSpc>
              <a:spcBef>
                <a:spcPts val="0"/>
              </a:spcBef>
              <a:spcAft>
                <a:spcPts val="0"/>
              </a:spcAft>
              <a:buSzPts val="1100"/>
              <a:buNone/>
            </a:pPr>
            <a:r>
              <a:rPr lang="en">
                <a:solidFill>
                  <a:schemeClr val="dk1"/>
                </a:solidFill>
              </a:rPr>
              <a:t>CLICK</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 how do we get papers into Elicit to summarize? There are two methods, to ask it a question and get a list of papers it deems relevant</a:t>
            </a:r>
            <a:endParaRPr/>
          </a:p>
          <a:p>
            <a:pPr indent="0" lvl="0" marL="0" rtl="0" algn="l">
              <a:lnSpc>
                <a:spcPct val="100000"/>
              </a:lnSpc>
              <a:spcBef>
                <a:spcPts val="0"/>
              </a:spcBef>
              <a:spcAft>
                <a:spcPts val="0"/>
              </a:spcAft>
              <a:buSzPts val="1100"/>
              <a:buNone/>
            </a:pPr>
            <a:r>
              <a:rPr lang="en">
                <a:solidFill>
                  <a:schemeClr val="dk1"/>
                </a:solidFill>
              </a:rPr>
              <a:t>-Using the Find Papers box I can type in a research question. this will pull from the corpus SemanticScholar. The cute little coin icon on the right hand side of the search box displays how many credits it costs to run a search. Free accounts have 5,000 credits to use. And clicking around and doing things inside of Elicit costs credits.</a:t>
            </a:r>
            <a:endParaRPr/>
          </a:p>
          <a:p>
            <a:pPr indent="0" lvl="0" marL="0" rtl="0" algn="l">
              <a:lnSpc>
                <a:spcPct val="100000"/>
              </a:lnSpc>
              <a:spcBef>
                <a:spcPts val="0"/>
              </a:spcBef>
              <a:spcAft>
                <a:spcPts val="0"/>
              </a:spcAft>
              <a:buSzPts val="1100"/>
              <a:buNone/>
            </a:pPr>
            <a:r>
              <a:rPr lang="en">
                <a:solidFill>
                  <a:schemeClr val="dk1"/>
                </a:solidFill>
              </a:rPr>
              <a:t>CLICK</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second option is to upload research articles from your computer, which doesn’t cost any credits until you actually try to summarize them. </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third option is List of Concepts ─ I don’t recommend anyone with a free account attempt this, it can cost up to 2500 credits. This is the most expensive workflow because it often finds dozens of relevant papers, extracts lots of data from each of them, groups the data, and summarizes all of it.</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06351b6c07_0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306351b6c07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will get a summary of the top 4 papers (8 in the paying version) as first panel of your answer.</a:t>
            </a:r>
            <a:br>
              <a:rPr lang="en">
                <a:solidFill>
                  <a:schemeClr val="dk1"/>
                </a:solidFill>
              </a:rPr>
            </a:br>
            <a:br>
              <a:rPr lang="en">
                <a:solidFill>
                  <a:schemeClr val="dk1"/>
                </a:solidFill>
              </a:rPr>
            </a:br>
            <a:r>
              <a:rPr lang="en">
                <a:solidFill>
                  <a:schemeClr val="dk1"/>
                </a:solidFill>
              </a:rPr>
              <a:t>For our example the summary is:</a:t>
            </a:r>
            <a:br>
              <a:rPr lang="en">
                <a:solidFill>
                  <a:schemeClr val="dk1"/>
                </a:solidFill>
              </a:rPr>
            </a:br>
            <a:r>
              <a:rPr lang="en">
                <a:solidFill>
                  <a:schemeClr val="dk1"/>
                </a:solidFill>
              </a:rPr>
              <a:t>The papers discuss strategies to make bioinformatics and Open Science training materials more FAIR (Findable, Accessible, Interoperable, Reusable). TeSS, the ELIXIR Training Portal, aggregates training resources using Bioschemas specifications, enhancing discoverability (Bacall et al., 2023). The EMBL-EBI Training website applies FAIR principles to course listings and digital learning materials, improving accessibility and user experience (Swan et al., 2024). Ten simple rules for making training materials FAIR have been proposed to address the challenge of finding and repurposing existing materials (García-Castro et al., 2020). The TRIPLE project developed an Open Science training series and a Training Toolkit to support SSH researchers and trainers in implementing FAIR practices (Provost et al., 2023). These initiatives aim to increase the visibility, accessibility, and reusability of training resources, ultimately improving the training landscape in bioinformatics and related fields.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br>
              <a:rPr lang="en">
                <a:solidFill>
                  <a:schemeClr val="dk1"/>
                </a:solidFill>
              </a:rPr>
            </a:br>
            <a:br>
              <a:rPr lang="en">
                <a:solidFill>
                  <a:schemeClr val="dk1"/>
                </a:solidFill>
              </a:rPr>
            </a:br>
            <a:r>
              <a:rPr lang="en">
                <a:solidFill>
                  <a:schemeClr val="dk1"/>
                </a:solidFill>
              </a:rPr>
              <a:t>How do we set up our table? How do we identify the columns?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use the Column options on the right hand side of my screen to set up my table. The Citation information and Abstract of the article will alway be visible, and the rest I can customize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-clicking the plus button will add the column to your table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I have added Summary and Main Finding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06351b6c07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306351b6c07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is the overview of the many parameters Elicit provides to add to the standard fields (parameters) Summary and ‘Main Finding’. As such, each paper can be screened regarding many dimensions and a comprehensive matrix of the selected articles can be created.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06351b6c07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06351b6c07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03200" lvl="0" marL="457200" rtl="0" algn="l">
              <a:lnSpc>
                <a:spcPct val="140000"/>
              </a:lnSpc>
              <a:spcBef>
                <a:spcPts val="0"/>
              </a:spcBef>
              <a:spcAft>
                <a:spcPts val="0"/>
              </a:spcAft>
              <a:buClr>
                <a:srgbClr val="52A1B9"/>
              </a:buClr>
              <a:buSzPts val="1400"/>
              <a:buFont typeface="JetBrains Mono"/>
              <a:buChar char="⇢"/>
            </a:pPr>
            <a:r>
              <a:rPr b="1" lang="en" sz="1400">
                <a:solidFill>
                  <a:schemeClr val="dk1"/>
                </a:solidFill>
                <a:latin typeface="JetBrains Mono"/>
                <a:ea typeface="JetBrains Mono"/>
                <a:cs typeface="JetBrains Mono"/>
                <a:sym typeface="JetBrains Mono"/>
              </a:rPr>
              <a:t>Incredibly flexible</a:t>
            </a:r>
            <a:r>
              <a:rPr lang="en" sz="1400">
                <a:solidFill>
                  <a:schemeClr val="dk1"/>
                </a:solidFill>
                <a:latin typeface="JetBrains Mono Light"/>
                <a:ea typeface="JetBrains Mono Light"/>
                <a:cs typeface="JetBrains Mono Light"/>
                <a:sym typeface="JetBrains Mono Light"/>
              </a:rPr>
              <a:t> + customizable tool</a:t>
            </a:r>
            <a:endParaRPr sz="1400">
              <a:solidFill>
                <a:schemeClr val="dk1"/>
              </a:solidFill>
              <a:latin typeface="JetBrains Mono Light"/>
              <a:ea typeface="JetBrains Mono Light"/>
              <a:cs typeface="JetBrains Mono Light"/>
              <a:sym typeface="JetBrains Mono Light"/>
            </a:endParaRPr>
          </a:p>
          <a:p>
            <a:pPr indent="-203200" lvl="0" marL="457200" rtl="0" algn="l">
              <a:lnSpc>
                <a:spcPct val="140000"/>
              </a:lnSpc>
              <a:spcBef>
                <a:spcPts val="0"/>
              </a:spcBef>
              <a:spcAft>
                <a:spcPts val="0"/>
              </a:spcAft>
              <a:buClr>
                <a:srgbClr val="52A1B9"/>
              </a:buClr>
              <a:buSzPts val="1400"/>
              <a:buFont typeface="JetBrains Mono"/>
              <a:buChar char="⇢"/>
            </a:pPr>
            <a:r>
              <a:rPr lang="en" sz="1400">
                <a:solidFill>
                  <a:schemeClr val="dk1"/>
                </a:solidFill>
                <a:latin typeface="JetBrains Mono Light"/>
                <a:ea typeface="JetBrains Mono Light"/>
                <a:cs typeface="JetBrains Mono Light"/>
                <a:sym typeface="JetBrains Mono Light"/>
              </a:rPr>
              <a:t>Built on the Semantic Scholar corpus</a:t>
            </a:r>
            <a:endParaRPr sz="1400">
              <a:solidFill>
                <a:schemeClr val="dk1"/>
              </a:solidFill>
              <a:latin typeface="JetBrains Mono Light"/>
              <a:ea typeface="JetBrains Mono Light"/>
              <a:cs typeface="JetBrains Mono Light"/>
              <a:sym typeface="JetBrains Mono Light"/>
            </a:endParaRPr>
          </a:p>
          <a:p>
            <a:pPr indent="-203200" lvl="0" marL="457200" rtl="0" algn="l">
              <a:lnSpc>
                <a:spcPct val="115000"/>
              </a:lnSpc>
              <a:spcBef>
                <a:spcPts val="0"/>
              </a:spcBef>
              <a:spcAft>
                <a:spcPts val="0"/>
              </a:spcAft>
              <a:buClr>
                <a:srgbClr val="52A1B9"/>
              </a:buClr>
              <a:buSzPts val="1400"/>
              <a:buFont typeface="JetBrains Mono Light"/>
              <a:buChar char="⇢"/>
            </a:pPr>
            <a:r>
              <a:rPr lang="en" sz="1400">
                <a:solidFill>
                  <a:schemeClr val="dk1"/>
                </a:solidFill>
                <a:latin typeface="JetBrains Mono Light"/>
                <a:ea typeface="JetBrains Mono Light"/>
                <a:cs typeface="JetBrains Mono Light"/>
                <a:sym typeface="JetBrains Mono Light"/>
              </a:rPr>
              <a:t>Free version: one-time 5,000 credit allotment </a:t>
            </a:r>
            <a:r>
              <a:rPr lang="en" sz="1400">
                <a:solidFill>
                  <a:srgbClr val="474747"/>
                </a:solidFill>
                <a:latin typeface="JetBrains Mono Light"/>
                <a:ea typeface="JetBrains Mono Light"/>
                <a:cs typeface="JetBrains Mono Light"/>
                <a:sym typeface="JetBrains Mono Light"/>
              </a:rPr>
              <a:t>(</a:t>
            </a:r>
            <a:r>
              <a:rPr b="1" lang="en" sz="1400">
                <a:solidFill>
                  <a:schemeClr val="dk1"/>
                </a:solidFill>
                <a:latin typeface="JetBrains Mono"/>
                <a:ea typeface="JetBrains Mono"/>
                <a:cs typeface="JetBrains Mono"/>
                <a:sym typeface="JetBrains Mono"/>
              </a:rPr>
              <a:t>~380 summaries</a:t>
            </a:r>
            <a:r>
              <a:rPr lang="en" sz="1400">
                <a:solidFill>
                  <a:srgbClr val="474747"/>
                </a:solidFill>
                <a:latin typeface="JetBrains Mono Light"/>
                <a:ea typeface="JetBrains Mono Light"/>
                <a:cs typeface="JetBrains Mono Light"/>
                <a:sym typeface="JetBrains Mono Light"/>
              </a:rPr>
              <a:t>)</a:t>
            </a:r>
            <a:endParaRPr sz="1400">
              <a:solidFill>
                <a:srgbClr val="474747"/>
              </a:solidFill>
              <a:latin typeface="JetBrains Mono Light"/>
              <a:ea typeface="JetBrains Mono Light"/>
              <a:cs typeface="JetBrains Mono Light"/>
              <a:sym typeface="JetBrains Mono Light"/>
            </a:endParaRPr>
          </a:p>
          <a:p>
            <a:pPr indent="-203200" lvl="0" marL="457200" rtl="0" algn="l">
              <a:lnSpc>
                <a:spcPct val="115000"/>
              </a:lnSpc>
              <a:spcBef>
                <a:spcPts val="400"/>
              </a:spcBef>
              <a:spcAft>
                <a:spcPts val="0"/>
              </a:spcAft>
              <a:buClr>
                <a:srgbClr val="52A1B9"/>
              </a:buClr>
              <a:buSzPts val="1400"/>
              <a:buFont typeface="JetBrains Mono Light"/>
              <a:buChar char="⇢"/>
            </a:pPr>
            <a:r>
              <a:rPr lang="en" sz="1400">
                <a:solidFill>
                  <a:schemeClr val="dk1"/>
                </a:solidFill>
                <a:latin typeface="JetBrains Mono Light"/>
                <a:ea typeface="JetBrains Mono Light"/>
                <a:cs typeface="JetBrains Mono Light"/>
                <a:sym typeface="JetBrains Mono Light"/>
              </a:rPr>
              <a:t>Paid version is affordable if you go for a monthly subscription and cancel</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 sz="1800" u="none" strike="noStrike">
                <a:solidFill>
                  <a:srgbClr val="000000"/>
                </a:solidFill>
                <a:latin typeface="Arial"/>
                <a:ea typeface="Arial"/>
                <a:cs typeface="Arial"/>
                <a:sym typeface="Arial"/>
              </a:rPr>
              <a:t>Claude is the name of the chatbot from the company Anthropic, which was started by seven former members of OpenAI.</a:t>
            </a:r>
            <a:endParaRPr/>
          </a:p>
          <a:p>
            <a:pPr indent="-298450" lvl="0" marL="457200" rtl="0" algn="l">
              <a:lnSpc>
                <a:spcPct val="100000"/>
              </a:lnSpc>
              <a:spcBef>
                <a:spcPts val="0"/>
              </a:spcBef>
              <a:spcAft>
                <a:spcPts val="0"/>
              </a:spcAft>
              <a:buSzPts val="1100"/>
              <a:buChar char="●"/>
            </a:pPr>
            <a:r>
              <a:rPr b="0" i="0" lang="en" sz="1800" u="none" strike="noStrike">
                <a:solidFill>
                  <a:srgbClr val="000000"/>
                </a:solidFill>
                <a:latin typeface="Arial"/>
                <a:ea typeface="Arial"/>
                <a:cs typeface="Arial"/>
                <a:sym typeface="Arial"/>
              </a:rPr>
              <a:t>Their newest model was released only last month</a:t>
            </a:r>
            <a:endParaRPr/>
          </a:p>
          <a:p>
            <a:pPr indent="-298450" lvl="0" marL="457200" rtl="0" algn="l">
              <a:lnSpc>
                <a:spcPct val="100000"/>
              </a:lnSpc>
              <a:spcBef>
                <a:spcPts val="0"/>
              </a:spcBef>
              <a:spcAft>
                <a:spcPts val="0"/>
              </a:spcAft>
              <a:buSzPts val="1100"/>
              <a:buChar char="●"/>
            </a:pPr>
            <a:br>
              <a:rPr lang="en"/>
            </a:br>
            <a:r>
              <a:rPr b="0" i="0" lang="en" sz="1800" u="none" strike="noStrike">
                <a:solidFill>
                  <a:srgbClr val="000000"/>
                </a:solidFill>
                <a:latin typeface="Arial"/>
                <a:ea typeface="Arial"/>
                <a:cs typeface="Arial"/>
                <a:sym typeface="Arial"/>
              </a:rPr>
              <a:t>Model - Claude 3 Sonnet</a:t>
            </a:r>
            <a:endParaRPr/>
          </a:p>
          <a:p>
            <a:pPr indent="-298450" lvl="0" marL="457200" rtl="0" algn="l">
              <a:lnSpc>
                <a:spcPct val="100000"/>
              </a:lnSpc>
              <a:spcBef>
                <a:spcPts val="0"/>
              </a:spcBef>
              <a:spcAft>
                <a:spcPts val="0"/>
              </a:spcAft>
              <a:buSzPts val="1100"/>
              <a:buChar char="●"/>
            </a:pPr>
            <a:r>
              <a:rPr b="0" i="0" lang="en" sz="1800" u="none" strike="noStrike">
                <a:solidFill>
                  <a:srgbClr val="000000"/>
                </a:solidFill>
                <a:latin typeface="Arial"/>
                <a:ea typeface="Arial"/>
                <a:cs typeface="Arial"/>
                <a:sym typeface="Arial"/>
              </a:rPr>
              <a:t>Corpus - “the collected corpus of human knowledge” and of course whatever PDFs we give it directly</a:t>
            </a:r>
            <a:br>
              <a:rPr b="0" i="0" lang="en" sz="1800" u="none" strike="noStrike">
                <a:solidFill>
                  <a:srgbClr val="000000"/>
                </a:solidFill>
                <a:latin typeface="Arial"/>
                <a:ea typeface="Arial"/>
                <a:cs typeface="Arial"/>
                <a:sym typeface="Arial"/>
              </a:rPr>
            </a:br>
            <a:endParaRPr sz="1800"/>
          </a:p>
          <a:p>
            <a:pPr indent="-317500" lvl="0" marL="457200" rtl="0" algn="l">
              <a:lnSpc>
                <a:spcPct val="140000"/>
              </a:lnSpc>
              <a:spcBef>
                <a:spcPts val="0"/>
              </a:spcBef>
              <a:spcAft>
                <a:spcPts val="0"/>
              </a:spcAft>
              <a:buClr>
                <a:srgbClr val="D97757"/>
              </a:buClr>
              <a:buSzPts val="1400"/>
              <a:buFont typeface="JetBrains Mono Light"/>
              <a:buChar char="●"/>
            </a:pPr>
            <a:r>
              <a:rPr lang="en" sz="1400">
                <a:solidFill>
                  <a:schemeClr val="dk1"/>
                </a:solidFill>
                <a:latin typeface="JetBrains Mono Light"/>
                <a:ea typeface="JetBrains Mono Light"/>
                <a:cs typeface="JetBrains Mono Light"/>
                <a:sym typeface="JetBrains Mono Light"/>
              </a:rPr>
              <a:t>Chatbot similar to chatGPT, </a:t>
            </a:r>
            <a:r>
              <a:rPr b="1" lang="en" sz="1400">
                <a:solidFill>
                  <a:schemeClr val="dk1"/>
                </a:solidFill>
                <a:latin typeface="JetBrains Mono"/>
                <a:ea typeface="JetBrains Mono"/>
                <a:cs typeface="JetBrains Mono"/>
                <a:sym typeface="JetBrains Mono"/>
              </a:rPr>
              <a:t>easy to use</a:t>
            </a:r>
            <a:endParaRPr b="1" sz="1400">
              <a:solidFill>
                <a:schemeClr val="dk1"/>
              </a:solidFill>
              <a:latin typeface="JetBrains Mono"/>
              <a:ea typeface="JetBrains Mono"/>
              <a:cs typeface="JetBrains Mono"/>
              <a:sym typeface="JetBrains Mono"/>
            </a:endParaRPr>
          </a:p>
          <a:p>
            <a:pPr indent="-317500" lvl="0" marL="457200" rtl="0" algn="l">
              <a:lnSpc>
                <a:spcPct val="115000"/>
              </a:lnSpc>
              <a:spcBef>
                <a:spcPts val="0"/>
              </a:spcBef>
              <a:spcAft>
                <a:spcPts val="0"/>
              </a:spcAft>
              <a:buClr>
                <a:srgbClr val="D97757"/>
              </a:buClr>
              <a:buSzPts val="1400"/>
              <a:buFont typeface="JetBrains Mono Light"/>
              <a:buChar char="●"/>
            </a:pPr>
            <a:r>
              <a:rPr lang="en" sz="1400">
                <a:solidFill>
                  <a:schemeClr val="dk1"/>
                </a:solidFill>
                <a:latin typeface="JetBrains Mono Light"/>
                <a:ea typeface="JetBrains Mono Light"/>
                <a:cs typeface="JetBrains Mono Light"/>
                <a:sym typeface="JetBrains Mono Light"/>
              </a:rPr>
              <a:t>Allows copy-pasting/uploading of long </a:t>
            </a:r>
            <a:br>
              <a:rPr lang="en" sz="1400">
                <a:solidFill>
                  <a:schemeClr val="dk1"/>
                </a:solidFill>
                <a:latin typeface="JetBrains Mono Light"/>
                <a:ea typeface="JetBrains Mono Light"/>
                <a:cs typeface="JetBrains Mono Light"/>
                <a:sym typeface="JetBrains Mono Light"/>
              </a:rPr>
            </a:br>
            <a:r>
              <a:rPr lang="en" sz="1400">
                <a:solidFill>
                  <a:schemeClr val="dk1"/>
                </a:solidFill>
                <a:latin typeface="JetBrains Mono Light"/>
                <a:ea typeface="JetBrains Mono Light"/>
                <a:cs typeface="JetBrains Mono Light"/>
                <a:sym typeface="JetBrains Mono Light"/>
              </a:rPr>
              <a:t>articles to get summaries</a:t>
            </a:r>
            <a:endParaRPr sz="1400">
              <a:solidFill>
                <a:schemeClr val="dk1"/>
              </a:solidFill>
              <a:latin typeface="JetBrains Mono Light"/>
              <a:ea typeface="JetBrains Mono Light"/>
              <a:cs typeface="JetBrains Mono Light"/>
              <a:sym typeface="JetBrains Mono Light"/>
            </a:endParaRPr>
          </a:p>
          <a:p>
            <a:pPr indent="-317500" lvl="0" marL="457200" rtl="0" algn="l">
              <a:lnSpc>
                <a:spcPct val="140000"/>
              </a:lnSpc>
              <a:spcBef>
                <a:spcPts val="500"/>
              </a:spcBef>
              <a:spcAft>
                <a:spcPts val="0"/>
              </a:spcAft>
              <a:buClr>
                <a:srgbClr val="D97757"/>
              </a:buClr>
              <a:buSzPts val="1400"/>
              <a:buFont typeface="JetBrains Mono Light"/>
              <a:buChar char="●"/>
            </a:pPr>
            <a:r>
              <a:rPr lang="en" sz="1400">
                <a:solidFill>
                  <a:schemeClr val="dk1"/>
                </a:solidFill>
                <a:latin typeface="JetBrains Mono Light"/>
                <a:ea typeface="JetBrains Mono Light"/>
                <a:cs typeface="JetBrains Mono Light"/>
                <a:sym typeface="JetBrains Mono Light"/>
              </a:rPr>
              <a:t>Free &amp; Pro version</a:t>
            </a:r>
            <a:endParaRPr sz="1400">
              <a:solidFill>
                <a:schemeClr val="dk1"/>
              </a:solidFill>
              <a:latin typeface="JetBrains Mono Light"/>
              <a:ea typeface="JetBrains Mono Light"/>
              <a:cs typeface="JetBrains Mono Light"/>
              <a:sym typeface="JetBrains Mono Light"/>
            </a:endParaRPr>
          </a:p>
          <a:p>
            <a:pPr indent="0" lvl="0" marL="0" rtl="0" algn="l">
              <a:lnSpc>
                <a:spcPct val="140000"/>
              </a:lnSpc>
              <a:spcBef>
                <a:spcPts val="500"/>
              </a:spcBef>
              <a:spcAft>
                <a:spcPts val="0"/>
              </a:spcAft>
              <a:buNone/>
            </a:pPr>
            <a:r>
              <a:rPr lang="en" sz="1400">
                <a:solidFill>
                  <a:schemeClr val="dk1"/>
                </a:solidFill>
                <a:latin typeface="JetBrains Mono Light"/>
                <a:ea typeface="JetBrains Mono Light"/>
                <a:cs typeface="JetBrains Mono Light"/>
                <a:sym typeface="JetBrains Mono Light"/>
              </a:rPr>
              <a:t>Pro:</a:t>
            </a:r>
            <a:br>
              <a:rPr lang="en" sz="1400">
                <a:solidFill>
                  <a:schemeClr val="dk1"/>
                </a:solidFill>
                <a:latin typeface="JetBrains Mono Light"/>
                <a:ea typeface="JetBrains Mono Light"/>
                <a:cs typeface="JetBrains Mono Light"/>
                <a:sym typeface="JetBrains Mono Light"/>
              </a:rPr>
            </a:br>
            <a:r>
              <a:rPr lang="en">
                <a:solidFill>
                  <a:schemeClr val="dk1"/>
                </a:solidFill>
                <a:latin typeface="JetBrains Mono Light"/>
                <a:ea typeface="JetBrains Mono Light"/>
                <a:cs typeface="JetBrains Mono Light"/>
                <a:sym typeface="JetBrains Mono Light"/>
              </a:rPr>
              <a:t>very generous usage free plan</a:t>
            </a:r>
            <a:endParaRPr>
              <a:solidFill>
                <a:schemeClr val="dk1"/>
              </a:solidFill>
              <a:latin typeface="JetBrains Mono Light"/>
              <a:ea typeface="JetBrains Mono Light"/>
              <a:cs typeface="JetBrains Mono Light"/>
              <a:sym typeface="JetBrains Mono Light"/>
            </a:endParaRPr>
          </a:p>
          <a:p>
            <a:pPr indent="-171450" lvl="0" marL="171450" rtl="0" algn="l">
              <a:spcBef>
                <a:spcPts val="200"/>
              </a:spcBef>
              <a:spcAft>
                <a:spcPts val="0"/>
              </a:spcAft>
              <a:buClr>
                <a:schemeClr val="dk1"/>
              </a:buClr>
              <a:buSzPts val="1100"/>
              <a:buFont typeface="Arial"/>
              <a:buNone/>
            </a:pPr>
            <a:r>
              <a:rPr lang="en">
                <a:solidFill>
                  <a:schemeClr val="dk1"/>
                </a:solidFill>
                <a:latin typeface="JetBrains Mono Light"/>
                <a:ea typeface="JetBrains Mono Light"/>
                <a:cs typeface="JetBrains Mono Light"/>
                <a:sym typeface="JetBrains Mono Light"/>
              </a:rPr>
              <a:t>- by default does not use data to train their models</a:t>
            </a:r>
            <a:endParaRPr>
              <a:solidFill>
                <a:schemeClr val="dk1"/>
              </a:solidFill>
              <a:latin typeface="JetBrains Mono Light"/>
              <a:ea typeface="JetBrains Mono Light"/>
              <a:cs typeface="JetBrains Mono Light"/>
              <a:sym typeface="JetBrains Mono Light"/>
            </a:endParaRPr>
          </a:p>
          <a:p>
            <a:pPr indent="-171450" lvl="0" marL="171450" rtl="0" algn="l">
              <a:spcBef>
                <a:spcPts val="1000"/>
              </a:spcBef>
              <a:spcAft>
                <a:spcPts val="0"/>
              </a:spcAft>
              <a:buNone/>
            </a:pPr>
            <a:r>
              <a:rPr lang="en">
                <a:solidFill>
                  <a:schemeClr val="dk1"/>
                </a:solidFill>
                <a:latin typeface="JetBrains Mono Light"/>
                <a:ea typeface="JetBrains Mono Light"/>
                <a:cs typeface="JetBrains Mono Light"/>
                <a:sym typeface="JetBrains Mono Light"/>
              </a:rPr>
              <a:t>- Claude has a </a:t>
            </a:r>
            <a:r>
              <a:rPr b="1" lang="en">
                <a:solidFill>
                  <a:schemeClr val="dk1"/>
                </a:solidFill>
                <a:latin typeface="JetBrains Mono"/>
                <a:ea typeface="JetBrains Mono"/>
                <a:cs typeface="JetBrains Mono"/>
                <a:sym typeface="JetBrains Mono"/>
              </a:rPr>
              <a:t>very friendly personality</a:t>
            </a:r>
            <a:endParaRPr b="1">
              <a:solidFill>
                <a:schemeClr val="dk1"/>
              </a:solidFill>
              <a:latin typeface="JetBrains Mono"/>
              <a:ea typeface="JetBrains Mono"/>
              <a:cs typeface="JetBrains Mono"/>
              <a:sym typeface="JetBrains Mono"/>
            </a:endParaRPr>
          </a:p>
          <a:p>
            <a:pPr indent="-171450" lvl="0" marL="171450" rtl="0" algn="l">
              <a:spcBef>
                <a:spcPts val="1000"/>
              </a:spcBef>
              <a:spcAft>
                <a:spcPts val="0"/>
              </a:spcAft>
              <a:buNone/>
            </a:pPr>
            <a:r>
              <a:rPr b="1" lang="en">
                <a:solidFill>
                  <a:schemeClr val="dk1"/>
                </a:solidFill>
                <a:latin typeface="JetBrains Mono"/>
                <a:ea typeface="JetBrains Mono"/>
                <a:cs typeface="JetBrains Mono"/>
                <a:sym typeface="JetBrains Mono"/>
              </a:rPr>
              <a:t>Cons:</a:t>
            </a:r>
            <a:br>
              <a:rPr b="1" lang="en">
                <a:solidFill>
                  <a:schemeClr val="dk1"/>
                </a:solidFill>
                <a:latin typeface="JetBrains Mono"/>
                <a:ea typeface="JetBrains Mono"/>
                <a:cs typeface="JetBrains Mono"/>
                <a:sym typeface="JetBrains Mono"/>
              </a:rPr>
            </a:br>
            <a:r>
              <a:rPr lang="en">
                <a:solidFill>
                  <a:schemeClr val="dk1"/>
                </a:solidFill>
                <a:latin typeface="JetBrains Mono Light"/>
                <a:ea typeface="JetBrains Mono Light"/>
                <a:cs typeface="JetBrains Mono Light"/>
                <a:sym typeface="JetBrains Mono Light"/>
              </a:rPr>
              <a:t>cannot handle more than 1-2 articles simultaneously very well</a:t>
            </a:r>
            <a:endParaRPr>
              <a:solidFill>
                <a:schemeClr val="dk1"/>
              </a:solidFill>
              <a:latin typeface="JetBrains Mono Light"/>
              <a:ea typeface="JetBrains Mono Light"/>
              <a:cs typeface="JetBrains Mono Light"/>
              <a:sym typeface="JetBrains Mono Light"/>
            </a:endParaRPr>
          </a:p>
          <a:p>
            <a:pPr indent="-171450" lvl="0" marL="171450" rtl="0" algn="l">
              <a:lnSpc>
                <a:spcPct val="115000"/>
              </a:lnSpc>
              <a:spcBef>
                <a:spcPts val="1000"/>
              </a:spcBef>
              <a:spcAft>
                <a:spcPts val="0"/>
              </a:spcAft>
              <a:buClr>
                <a:schemeClr val="dk1"/>
              </a:buClr>
              <a:buSzPts val="1100"/>
              <a:buFont typeface="Arial"/>
              <a:buNone/>
            </a:pPr>
            <a:r>
              <a:rPr lang="en">
                <a:solidFill>
                  <a:schemeClr val="dk1"/>
                </a:solidFill>
                <a:latin typeface="JetBrains Mono Light"/>
                <a:ea typeface="JetBrains Mono Light"/>
                <a:cs typeface="JetBrains Mono Light"/>
                <a:sym typeface="JetBrains Mono Light"/>
              </a:rPr>
              <a:t>- free version will eventually limit </a:t>
            </a:r>
            <a:br>
              <a:rPr lang="en">
                <a:solidFill>
                  <a:schemeClr val="dk1"/>
                </a:solidFill>
                <a:latin typeface="JetBrains Mono Light"/>
                <a:ea typeface="JetBrains Mono Light"/>
                <a:cs typeface="JetBrains Mono Light"/>
                <a:sym typeface="JetBrains Mono Light"/>
              </a:rPr>
            </a:br>
            <a:r>
              <a:rPr lang="en">
                <a:solidFill>
                  <a:schemeClr val="dk1"/>
                </a:solidFill>
                <a:latin typeface="JetBrains Mono Light"/>
                <a:ea typeface="JetBrains Mono Light"/>
                <a:cs typeface="JetBrains Mono Light"/>
                <a:sym typeface="JetBrains Mono Light"/>
              </a:rPr>
              <a:t>(~8 summaries in 4 hrs), refreshes every morning</a:t>
            </a:r>
            <a:endParaRPr b="1">
              <a:solidFill>
                <a:schemeClr val="dk1"/>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signing up for an account with Claude (or authenticating with Google) you can upload an academic article directly using the paperclip icon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-claude says it allows up to 5 documents of 10 megabytes each, which is about 100 or so pages</a:t>
            </a:r>
            <a:endParaRPr/>
          </a:p>
          <a:p>
            <a:pPr indent="0" lvl="0" marL="0" rtl="0" algn="l">
              <a:lnSpc>
                <a:spcPct val="100000"/>
              </a:lnSpc>
              <a:spcBef>
                <a:spcPts val="0"/>
              </a:spcBef>
              <a:spcAft>
                <a:spcPts val="0"/>
              </a:spcAft>
              <a:buSzPts val="1100"/>
              <a:buNone/>
            </a:pPr>
            <a:r>
              <a:rPr lang="en"/>
              <a:t>-when working with articles I have only been able to upload two and still get Claude to speak to 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our purposes I have chosen this article about animals living in the exclusion zone around the chernobyl nuclear power plant, and uploaded the PDF from my computer</a:t>
            </a:r>
            <a:endParaRPr/>
          </a:p>
          <a:p>
            <a:pPr indent="0" lvl="0" marL="0" rtl="0" algn="l">
              <a:lnSpc>
                <a:spcPct val="100000"/>
              </a:lnSpc>
              <a:spcBef>
                <a:spcPts val="0"/>
              </a:spcBef>
              <a:spcAft>
                <a:spcPts val="0"/>
              </a:spcAft>
              <a:buSzPts val="1100"/>
              <a:buNone/>
            </a:pPr>
            <a:r>
              <a:rPr lang="en"/>
              <a:t>-you can also copy-paste an entire article, but when I do this I tend to leave off the references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6351b6c07_0_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06351b6c07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signing up for an account with Claude (or authenticating with Google) you can upload an academic article directly using the paperclip icon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-claude says it allows up to 5 documents of 10 megabytes each, which is about 100 or so pages</a:t>
            </a:r>
            <a:endParaRPr/>
          </a:p>
          <a:p>
            <a:pPr indent="0" lvl="0" marL="0" rtl="0" algn="l">
              <a:lnSpc>
                <a:spcPct val="100000"/>
              </a:lnSpc>
              <a:spcBef>
                <a:spcPts val="0"/>
              </a:spcBef>
              <a:spcAft>
                <a:spcPts val="0"/>
              </a:spcAft>
              <a:buSzPts val="1100"/>
              <a:buNone/>
            </a:pPr>
            <a:r>
              <a:rPr lang="en"/>
              <a:t>-when working with articles I have only been able to upload two and still get Claude to speak to 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our purposes I have chosen this article about animals living in the exclusion zone around the chernobyl nuclear power plant, and uploaded the PDF from my computer</a:t>
            </a:r>
            <a:endParaRPr/>
          </a:p>
          <a:p>
            <a:pPr indent="0" lvl="0" marL="0" rtl="0" algn="l">
              <a:lnSpc>
                <a:spcPct val="100000"/>
              </a:lnSpc>
              <a:spcBef>
                <a:spcPts val="0"/>
              </a:spcBef>
              <a:spcAft>
                <a:spcPts val="0"/>
              </a:spcAft>
              <a:buSzPts val="1100"/>
              <a:buNone/>
            </a:pPr>
            <a:r>
              <a:rPr lang="en"/>
              <a:t>-you can also copy-paste an entire article, but when I do this I tend to leave off the references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signing up for an account with Claude (or authenticating with Google) you can upload an academic article directly using the paperclip icon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-claude says it allows up to 5 documents of 10 megabytes each, which is about 100 or so pages</a:t>
            </a:r>
            <a:endParaRPr/>
          </a:p>
          <a:p>
            <a:pPr indent="0" lvl="0" marL="0" rtl="0" algn="l">
              <a:lnSpc>
                <a:spcPct val="100000"/>
              </a:lnSpc>
              <a:spcBef>
                <a:spcPts val="0"/>
              </a:spcBef>
              <a:spcAft>
                <a:spcPts val="0"/>
              </a:spcAft>
              <a:buSzPts val="1100"/>
              <a:buNone/>
            </a:pPr>
            <a:r>
              <a:rPr lang="en"/>
              <a:t>-when working with articles I have only been able to upload two and still get Claude to speak to 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our purposes I have chosen this article about animals living in the exclusion zone around the chernobyl nuclear power plant, and uploaded the PDF from my computer</a:t>
            </a:r>
            <a:endParaRPr/>
          </a:p>
          <a:p>
            <a:pPr indent="0" lvl="0" marL="0" rtl="0" algn="l">
              <a:lnSpc>
                <a:spcPct val="100000"/>
              </a:lnSpc>
              <a:spcBef>
                <a:spcPts val="0"/>
              </a:spcBef>
              <a:spcAft>
                <a:spcPts val="0"/>
              </a:spcAft>
              <a:buSzPts val="1100"/>
              <a:buNone/>
            </a:pPr>
            <a:r>
              <a:rPr lang="en"/>
              <a:t>-you can also copy-paste an entire article, but when I do this I tend to leave off the references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signing up for an account with Claude (or authenticating with Google) you can upload an academic article directly using the paperclip icon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-claude says it allows up to 5 documents of 10 megabytes each, which is about 100 or so pages</a:t>
            </a:r>
            <a:endParaRPr/>
          </a:p>
          <a:p>
            <a:pPr indent="0" lvl="0" marL="0" rtl="0" algn="l">
              <a:lnSpc>
                <a:spcPct val="100000"/>
              </a:lnSpc>
              <a:spcBef>
                <a:spcPts val="0"/>
              </a:spcBef>
              <a:spcAft>
                <a:spcPts val="0"/>
              </a:spcAft>
              <a:buSzPts val="1100"/>
              <a:buNone/>
            </a:pPr>
            <a:r>
              <a:rPr lang="en"/>
              <a:t>-when working with articles I have only been able to upload two and still get Claude to speak to 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our purposes I have chosen this article about animals living in the exclusion zone around the chernobyl nuclear power plant, and uploaded the PDF from my computer</a:t>
            </a:r>
            <a:endParaRPr/>
          </a:p>
          <a:p>
            <a:pPr indent="0" lvl="0" marL="0" rtl="0" algn="l">
              <a:lnSpc>
                <a:spcPct val="100000"/>
              </a:lnSpc>
              <a:spcBef>
                <a:spcPts val="0"/>
              </a:spcBef>
              <a:spcAft>
                <a:spcPts val="0"/>
              </a:spcAft>
              <a:buSzPts val="1100"/>
              <a:buNone/>
            </a:pPr>
            <a:r>
              <a:rPr lang="en"/>
              <a:t>-you can also copy-paste an entire article, but when I do this I tend to leave off the references pages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finally one great feature of Claude is that it can handle multiple languages.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t>
            </a:r>
            <a:r>
              <a:rPr lang="en"/>
              <a:t>in one of the survey questions someone asked how these tools dealt with translation and languages.</a:t>
            </a:r>
            <a:endParaRPr/>
          </a:p>
          <a:p>
            <a:pPr indent="0" lvl="0" marL="0" rtl="0" algn="l">
              <a:lnSpc>
                <a:spcPct val="100000"/>
              </a:lnSpc>
              <a:spcBef>
                <a:spcPts val="0"/>
              </a:spcBef>
              <a:spcAft>
                <a:spcPts val="0"/>
              </a:spcAft>
              <a:buSzPts val="1100"/>
              <a:buNone/>
            </a:pPr>
            <a:r>
              <a:rPr lang="en"/>
              <a:t>- for a text I upload a Polish article about the exclusion zones to claude, and asked for a simple summary in English</a:t>
            </a:r>
            <a:endParaRPr/>
          </a:p>
          <a:p>
            <a:pPr indent="0" lvl="0" marL="0" rtl="0" algn="l">
              <a:lnSpc>
                <a:spcPct val="100000"/>
              </a:lnSpc>
              <a:spcBef>
                <a:spcPts val="0"/>
              </a:spcBef>
              <a:spcAft>
                <a:spcPts val="0"/>
              </a:spcAft>
              <a:buSzPts val="1100"/>
              <a:buNone/>
            </a:pPr>
            <a:r>
              <a:rPr lang="en"/>
              <a:t>- we could not confirm the accuracy of the rest of the summary, but for those of you who find research that only exists in a language you do not speak, this might be a way determine the broad outlines of an article and if further translation services are necessary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t>
            </a:r>
            <a:r>
              <a:rPr lang="en"/>
              <a:t>on the language issue, most AI chatbots like chatGPT and Claude can understand most major european languages, including mandarin chinese, russian, and arabic in their input boxes</a:t>
            </a:r>
            <a:endParaRPr/>
          </a:p>
          <a:p>
            <a:pPr indent="0" lvl="0" marL="0" rtl="0" algn="l">
              <a:lnSpc>
                <a:spcPct val="100000"/>
              </a:lnSpc>
              <a:spcBef>
                <a:spcPts val="0"/>
              </a:spcBef>
              <a:spcAft>
                <a:spcPts val="0"/>
              </a:spcAft>
              <a:buSzPts val="1100"/>
              <a:buNone/>
            </a:pPr>
            <a:r>
              <a:rPr lang="en"/>
              <a:t>- we encourage those of you who speak another language to test Claude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Petal is a document analysis tool.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Model - GPT 3</a:t>
            </a:r>
            <a:endParaRPr/>
          </a:p>
          <a:p>
            <a:pPr indent="0" lvl="0" marL="0" rtl="0" algn="l">
              <a:lnSpc>
                <a:spcPct val="100000"/>
              </a:lnSpc>
              <a:spcBef>
                <a:spcPts val="0"/>
              </a:spcBef>
              <a:spcAft>
                <a:spcPts val="0"/>
              </a:spcAft>
              <a:buSzPts val="1100"/>
              <a:buNone/>
            </a:pPr>
            <a:r>
              <a:rPr lang="en"/>
              <a:t>Corpus - whatever PDFs you upload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Professors et al</a:t>
            </a:r>
            <a:endParaRPr/>
          </a:p>
          <a:p>
            <a:pPr indent="0" lvl="0" marL="0" rtl="0" algn="l">
              <a:lnSpc>
                <a:spcPct val="100000"/>
              </a:lnSpc>
              <a:spcBef>
                <a:spcPts val="0"/>
              </a:spcBef>
              <a:spcAft>
                <a:spcPts val="0"/>
              </a:spcAft>
              <a:buSzPts val="1100"/>
              <a:buNone/>
            </a:pPr>
            <a:r>
              <a:rPr lang="en"/>
              <a:t>Et al = et alia = and others</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signing up with an email and password (or authenticating through Google) Petal’s dashboard looks like this</a:t>
            </a:r>
            <a:endParaRPr/>
          </a:p>
          <a:p>
            <a:pPr indent="0" lvl="0" marL="0" rtl="0" algn="l">
              <a:lnSpc>
                <a:spcPct val="100000"/>
              </a:lnSpc>
              <a:spcBef>
                <a:spcPts val="0"/>
              </a:spcBef>
              <a:spcAft>
                <a:spcPts val="0"/>
              </a:spcAft>
              <a:buSzPts val="1100"/>
              <a:buNone/>
            </a:pPr>
            <a:r>
              <a:rPr lang="en"/>
              <a:t>-to summarize an article, use the Upload from Computer tile and choose your article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I don’t recommend using the Import via DOI box because the article metadata will come through but not the full text</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PDF you uploaded will display in a large window on the left</a:t>
            </a:r>
            <a:endParaRPr/>
          </a:p>
          <a:p>
            <a:pPr indent="0" lvl="0" marL="0" rtl="0" algn="l">
              <a:lnSpc>
                <a:spcPct val="100000"/>
              </a:lnSpc>
              <a:spcBef>
                <a:spcPts val="0"/>
              </a:spcBef>
              <a:spcAft>
                <a:spcPts val="0"/>
              </a:spcAft>
              <a:buSzPts val="1100"/>
              <a:buNone/>
            </a:pPr>
            <a:r>
              <a:rPr lang="en"/>
              <a:t>-you can chat with the PDF on the right hand side of the page, with the chat window at the bottom</a:t>
            </a:r>
            <a:endParaRPr/>
          </a:p>
          <a:p>
            <a:pPr indent="0" lvl="0" marL="0" rtl="0" algn="l">
              <a:lnSpc>
                <a:spcPct val="100000"/>
              </a:lnSpc>
              <a:spcBef>
                <a:spcPts val="0"/>
              </a:spcBef>
              <a:spcAft>
                <a:spcPts val="0"/>
              </a:spcAft>
              <a:buSzPts val="1100"/>
              <a:buNone/>
            </a:pPr>
            <a:r>
              <a:rPr lang="en"/>
              <a:t>-here we have asked Petal to summarize my document on </a:t>
            </a:r>
            <a:r>
              <a:rPr lang="en"/>
              <a:t>training</a:t>
            </a:r>
            <a:r>
              <a:rPr lang="en"/>
              <a:t> material.</a:t>
            </a:r>
            <a:br>
              <a:rPr lang="en"/>
            </a:br>
            <a:br>
              <a:rPr lang="en"/>
            </a:br>
            <a:r>
              <a:rPr lang="en"/>
              <a:t>Question: Can you summarise the paper for me, with main points and key </a:t>
            </a:r>
            <a:r>
              <a:rPr lang="en"/>
              <a:t>takeaways</a:t>
            </a: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is a close up view of the summary, it extends below this image</a:t>
            </a:r>
            <a:endParaRPr/>
          </a:p>
          <a:p>
            <a:pPr indent="0" lvl="0" marL="0" rtl="0" algn="l">
              <a:lnSpc>
                <a:spcPct val="100000"/>
              </a:lnSpc>
              <a:spcBef>
                <a:spcPts val="0"/>
              </a:spcBef>
              <a:spcAft>
                <a:spcPts val="0"/>
              </a:spcAft>
              <a:buSzPts val="1100"/>
              <a:buNone/>
            </a:pPr>
            <a:r>
              <a:rPr lang="en"/>
              <a:t>-there’s no way to set up the Petal dashboard differently that I can find, so there ends up being a lot of scrolling</a:t>
            </a:r>
            <a:endParaRPr/>
          </a:p>
          <a:p>
            <a:pPr indent="0" lvl="0" marL="0" rtl="0" algn="l">
              <a:lnSpc>
                <a:spcPct val="100000"/>
              </a:lnSpc>
              <a:spcBef>
                <a:spcPts val="0"/>
              </a:spcBef>
              <a:spcAft>
                <a:spcPts val="0"/>
              </a:spcAft>
              <a:buSzPts val="1100"/>
              <a:buNone/>
            </a:pPr>
            <a:r>
              <a:rPr lang="en"/>
              <a:t>-inside of the summaries or any questions Petal answers are citations to where in the article the information was found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Since the article is an article we have written, it is quite easy to evaluate the accuracy of the tool in summarising the points and the follow-up question. Highlighted in yellow, you see that the tool rightfully </a:t>
            </a:r>
            <a:r>
              <a:rPr lang="en"/>
              <a:t>mentions that explicit metrics how to measure FAIRness are not mentioned in the article.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Human-in-the-loop writing, often visualized as an “AI sandwich,” integrates both artificial intelligence and human expertise to enhance the writing process. </a:t>
            </a:r>
            <a:br>
              <a:rPr lang="en"/>
            </a:br>
            <a:br>
              <a:rPr lang="en"/>
            </a:br>
            <a:r>
              <a:rPr lang="en"/>
              <a:t>This approach begins with AI exploration, where advanced tools assist in gathering information, generating ideas, and outlining initial concepts. </a:t>
            </a:r>
            <a:br>
              <a:rPr lang="en"/>
            </a:br>
            <a:br>
              <a:rPr lang="en"/>
            </a:br>
            <a:r>
              <a:rPr lang="en"/>
              <a:t>The main ingredient of the process is human drafting, where writers bring their creativity, critical thinking, and subject matter expertise to craft the core content. </a:t>
            </a:r>
            <a:br>
              <a:rPr lang="en"/>
            </a:br>
            <a:br>
              <a:rPr lang="en"/>
            </a:br>
            <a:r>
              <a:rPr lang="en"/>
              <a:t>Following this, AI-supported feedback provides valuable insights, suggesting improvements in structure, style, and coherence. </a:t>
            </a:r>
            <a:br>
              <a:rPr lang="en"/>
            </a:br>
            <a:br>
              <a:rPr lang="en"/>
            </a:br>
            <a:r>
              <a:rPr lang="en"/>
              <a:t>Finally, the process is completed with human quality control, where proofreading ensures the highest standards of accuracy, clarity, and overall quality. This collaborative method leverages the strengths of both AI and human capabilities, resulting in well-rounded, polished, and impactful written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6351b6c07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06351b6c07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Exercise </a:t>
            </a:r>
            <a:r>
              <a:rPr b="1" lang="en" sz="1100" u="sng">
                <a:solidFill>
                  <a:schemeClr val="hlink"/>
                </a:solidFill>
                <a:latin typeface="Calibri"/>
                <a:ea typeface="Calibri"/>
                <a:cs typeface="Calibri"/>
                <a:sym typeface="Calibri"/>
                <a:hlinkClick r:id="rId2"/>
              </a:rPr>
              <a:t>https://docs.google.com/document/d/1lpKvjP_Ez4O8HdxH20AJzkLTVFgwxk_U/edit</a:t>
            </a:r>
            <a:r>
              <a:rPr b="1" lang="en" sz="1100">
                <a:solidFill>
                  <a:srgbClr val="FF9900"/>
                </a:solidFill>
                <a:latin typeface="Calibri"/>
                <a:ea typeface="Calibri"/>
                <a:cs typeface="Calibri"/>
                <a:sym typeface="Calibri"/>
              </a:rPr>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https://scientistseessquirrel.wordpress.com/2023/06/20/how-to-use-chatgpt-in-scientific-writing/</a:t>
            </a:r>
            <a:endParaRPr/>
          </a:p>
          <a:p>
            <a:pPr indent="-298450" lvl="0" marL="457200" marR="0" rtl="0" algn="l">
              <a:lnSpc>
                <a:spcPct val="100000"/>
              </a:lnSpc>
              <a:spcBef>
                <a:spcPts val="0"/>
              </a:spcBef>
              <a:spcAft>
                <a:spcPts val="0"/>
              </a:spcAft>
              <a:buClr>
                <a:srgbClr val="000000"/>
              </a:buClr>
              <a:buSzPts val="1100"/>
              <a:buFont typeface="Arial"/>
              <a:buChar char="●"/>
            </a:pPr>
            <a:r>
              <a:rPr b="1" lang="en"/>
              <a:t>Readme about MEAL: </a:t>
            </a:r>
            <a:r>
              <a:rPr lang="en"/>
              <a:t>https://twp.duke.edu/sites/twp.duke.edu/files/file-attachments/meal-plan.original.pdf</a:t>
            </a:r>
            <a:br>
              <a:rPr b="1" lang="en"/>
            </a:br>
            <a:br>
              <a:rPr b="1" lang="en"/>
            </a:br>
            <a:r>
              <a:rPr b="1" lang="en"/>
              <a:t>Prompt</a:t>
            </a:r>
            <a:endParaRPr/>
          </a:p>
          <a:p>
            <a:pPr indent="-298450" lvl="0" marL="457200" rtl="0" algn="l">
              <a:lnSpc>
                <a:spcPct val="100000"/>
              </a:lnSpc>
              <a:spcBef>
                <a:spcPts val="0"/>
              </a:spcBef>
              <a:spcAft>
                <a:spcPts val="0"/>
              </a:spcAft>
              <a:buSzPts val="1100"/>
              <a:buChar char="●"/>
            </a:pPr>
            <a:r>
              <a:rPr lang="en"/>
              <a:t>Create feedback according to this writing exercise following the MEAL Plan feedback scheme. Work stepwise. First create a quick recap of the MEAL Plan feedback scheme. Second, create a summary of the assessment results as detailed in the third step. Third give detailed constructive feedback on the second paragraph of the text fragment below. Use a table with four columns. The first column is the trimmed sentence you identified based on the MEAL plan, second colum is the MEAL plan category, third is a checkbox yes (draft a green mark)/no (draw a red exclamation mark) on the evidence of the MEAL category, fourth column is a brief explanation/suggestion for revision. In the fourth column, comment on the respective intension of the MEAL category and how this is applied. Don't repeat the intension.</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Text fragment: Gunderson et al, define four types of reproducibility based on the quality of the documentation (Gundersen and Kjensmo, 2018). The lowest degree of reproducibility is “R1 description” that encompasses a textual description of the experiment. “R2 code” contains the code/workflow and its associated metadata but lacks the original data. “R3 data” refers to the available dataset and the associated metadata without the workflow for creating the metadata. “R4 experiments” is the highest degree of reproducibility with dataset, code and associated documentation. Addressing reproducibility via documentation inspired multiple initiatives within the field and beyond. These initiatives attempt to standardize the documentation that accompanies the generation of a bioimaging dataset—and by extension other data analysis disciplines. Organizations such as EOSC assert that the quality of data and associated metadata will improve/if it is Findable, Accessible Interoperable, and Reusable (FAIR; Wilkinson et al, 2016), and will enhance the reproducibility of research (https://zenodo.org/records/7515816). The FAIRification of data requires work at many levels from ontology to reproducible analysis pipelines. Recent ontologies such as REMBI (Sarkans et al, 2021), MITI (Schapiro et al, 2022), and EDAM Bioimaging (https://bioportal.bioontology.org/ontologies/EDAM-BIOIMAGING) provide a starting point to report metadata associated with analysis. The typical and most common tool for documenting experiments is the electronic labnotebook (Myers et al, 2001), which does not necessarily accommodate the aforementioned standardization of metadata like REMBI, MITI or EDAM. These metadata standards are increasingly incorporated with rich file formats (like OME-TIFF and OME -Zarr) or data tools such as OMERO to find and browse images alongside metadata; https://www.openmicroscopy.org/omero/) and ManGO for associating any file with predetermined metadata on modern data management systems like iRODS (https://irods.org/; https://github.com/kuleuven/mango-metadata-schemas).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Results:</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MEAL Plan Feedback Scheme Recap</a:t>
            </a:r>
            <a:endParaRPr/>
          </a:p>
          <a:p>
            <a:pPr indent="-298450" lvl="0" marL="457200" rtl="0" algn="l">
              <a:lnSpc>
                <a:spcPct val="100000"/>
              </a:lnSpc>
              <a:spcBef>
                <a:spcPts val="0"/>
              </a:spcBef>
              <a:spcAft>
                <a:spcPts val="0"/>
              </a:spcAft>
              <a:buSzPts val="1100"/>
              <a:buChar char="●"/>
            </a:pPr>
            <a:r>
              <a:rPr lang="en"/>
              <a:t>The MEAL Plan is a structured approach to writing and feedback that stands for:</a:t>
            </a:r>
            <a:endParaRPr/>
          </a:p>
          <a:p>
            <a:pPr indent="-298450" lvl="0" marL="457200" rtl="0" algn="l">
              <a:lnSpc>
                <a:spcPct val="100000"/>
              </a:lnSpc>
              <a:spcBef>
                <a:spcPts val="0"/>
              </a:spcBef>
              <a:spcAft>
                <a:spcPts val="0"/>
              </a:spcAft>
              <a:buSzPts val="1100"/>
              <a:buFont typeface="Arial"/>
              <a:buChar char="•"/>
            </a:pPr>
            <a:r>
              <a:rPr b="1" lang="en"/>
              <a:t>M</a:t>
            </a:r>
            <a:r>
              <a:rPr lang="en"/>
              <a:t>ain Idea: The central argument or point of the paragraph.</a:t>
            </a:r>
            <a:endParaRPr/>
          </a:p>
          <a:p>
            <a:pPr indent="-298450" lvl="0" marL="457200" rtl="0" algn="l">
              <a:lnSpc>
                <a:spcPct val="100000"/>
              </a:lnSpc>
              <a:spcBef>
                <a:spcPts val="0"/>
              </a:spcBef>
              <a:spcAft>
                <a:spcPts val="0"/>
              </a:spcAft>
              <a:buSzPts val="1100"/>
              <a:buFont typeface="Arial"/>
              <a:buChar char="•"/>
            </a:pPr>
            <a:r>
              <a:rPr b="1" lang="en"/>
              <a:t>E</a:t>
            </a:r>
            <a:r>
              <a:rPr lang="en"/>
              <a:t>vidence: Supporting details, facts, or data that back up the main idea.</a:t>
            </a:r>
            <a:endParaRPr/>
          </a:p>
          <a:p>
            <a:pPr indent="-298450" lvl="0" marL="457200" rtl="0" algn="l">
              <a:lnSpc>
                <a:spcPct val="100000"/>
              </a:lnSpc>
              <a:spcBef>
                <a:spcPts val="0"/>
              </a:spcBef>
              <a:spcAft>
                <a:spcPts val="0"/>
              </a:spcAft>
              <a:buSzPts val="1100"/>
              <a:buFont typeface="Arial"/>
              <a:buChar char="•"/>
            </a:pPr>
            <a:r>
              <a:rPr b="1" lang="en"/>
              <a:t>A</a:t>
            </a:r>
            <a:r>
              <a:rPr lang="en"/>
              <a:t>nalysis: Explanation of how the evidence supports the main idea.</a:t>
            </a:r>
            <a:endParaRPr/>
          </a:p>
          <a:p>
            <a:pPr indent="-298450" lvl="0" marL="457200" rtl="0" algn="l">
              <a:lnSpc>
                <a:spcPct val="100000"/>
              </a:lnSpc>
              <a:spcBef>
                <a:spcPts val="0"/>
              </a:spcBef>
              <a:spcAft>
                <a:spcPts val="0"/>
              </a:spcAft>
              <a:buSzPts val="1100"/>
              <a:buFont typeface="Arial"/>
              <a:buChar char="•"/>
            </a:pPr>
            <a:r>
              <a:rPr b="1" lang="en"/>
              <a:t>L</a:t>
            </a:r>
            <a:r>
              <a:rPr lang="en"/>
              <a:t>ink: Connection to the next paragraph or overall thesis.</a:t>
            </a:r>
            <a:endParaRPr/>
          </a:p>
          <a:p>
            <a:pPr indent="-298450" lvl="0" marL="457200" rtl="0" algn="l">
              <a:lnSpc>
                <a:spcPct val="100000"/>
              </a:lnSpc>
              <a:spcBef>
                <a:spcPts val="0"/>
              </a:spcBef>
              <a:spcAft>
                <a:spcPts val="0"/>
              </a:spcAft>
              <a:buSzPts val="1100"/>
              <a:buFont typeface="Arial"/>
              <a:buChar char="•"/>
            </a:pPr>
            <a:br>
              <a:rPr b="1" lang="en"/>
            </a:br>
            <a:r>
              <a:rPr b="1" lang="en"/>
              <a:t>Summary of Assessment Results</a:t>
            </a:r>
            <a:endParaRPr/>
          </a:p>
          <a:p>
            <a:pPr indent="-298450" lvl="0" marL="457200" rtl="0" algn="l">
              <a:lnSpc>
                <a:spcPct val="100000"/>
              </a:lnSpc>
              <a:spcBef>
                <a:spcPts val="0"/>
              </a:spcBef>
              <a:spcAft>
                <a:spcPts val="0"/>
              </a:spcAft>
              <a:buSzPts val="1100"/>
              <a:buChar char="●"/>
            </a:pPr>
            <a:r>
              <a:rPr lang="en"/>
              <a:t>The second paragraph discusses initiatives inspired by the need for reproducibility in documentation, focusing on standardization efforts and the FAIR principles. The paragraph is informative but could benefit from clearer connections between ideas and more explicit analysis.</a:t>
            </a:r>
            <a:endParaRPr/>
          </a:p>
          <a:p>
            <a:pPr indent="-298450" lvl="0" marL="457200" rtl="0" algn="l">
              <a:lnSpc>
                <a:spcPct val="100000"/>
              </a:lnSpc>
              <a:spcBef>
                <a:spcPts val="0"/>
              </a:spcBef>
              <a:spcAft>
                <a:spcPts val="0"/>
              </a:spcAft>
              <a:buSzPts val="1100"/>
              <a:buChar char="●"/>
            </a:pPr>
            <a:r>
              <a:rPr b="1" lang="en"/>
              <a:t>Detailed Constructive Feedback</a:t>
            </a:r>
            <a:endParaRPr/>
          </a:p>
          <a:p>
            <a:pPr indent="-298450" lvl="0" marL="457200" rtl="0" algn="l">
              <a:lnSpc>
                <a:spcPct val="100000"/>
              </a:lnSpc>
              <a:spcBef>
                <a:spcPts val="0"/>
              </a:spcBef>
              <a:spcAft>
                <a:spcPts val="0"/>
              </a:spcAft>
              <a:buSzPts val="1100"/>
              <a:buChar char="●"/>
            </a:pPr>
            <a:r>
              <a:rPr lang="en"/>
              <a:t>Trimmed Sentence MEAL Plan Category Evidence (Yes/No) Explanation/Suggestion for Revision Addressing reproducibility via documentation inspired multiple initiatives within the field and beyond. Main Idea !green mark This sentence introduces the main idea of the paragraph. It could be more specific about what these initiatives are. These initiatives attempt to standardize the documentation that accompanies the generation of a bioimaging dataset—and by extension other data analysis disciplines. Evidence !green mark This provides evidence of the initiatives’ goals. It would be stronger with specific examples of initiatives. Organizations such as EOSC assert that the quality of data and associated metadata will improve/if it is Findable, Accessible Interoperable, and Reusable (FAIR; Wilkinson et al, 2016), and will enhance the reproducibility of research (https://zenodo.org/records/7515816). Evidence !green mark This sentence gives specific evidence supporting the main idea. Ensure the citation format is consistent and consider explaining the FAIR principles briefly. The FAIRification of data requires work at many levels from ontology to reproducible analysis pipelines. Analysis !green mark This sentence begins to analyze the implications of the FAIR principles. It could be expanded to explain why these levels are important. Recent ontologies such as REMBI (Sarkans et al, 2021), MITI (Schapiro et al, 2022), and EDAM Bioimaging (https://bioportal.bioontology.org/ontologies/EDAM-BIOIMAGING) provide a starting point to report metadata associated with analysis. Evidence !green mark This provides further evidence with specific examples. It would benefit from a brief explanation of what these ontologies are and how they contribute to reproducibility. The paragraph could benefit from a concluding sentence that links back to the overall thesis or transitions to the next paragraph. Link !red exclamation mark Adding a concluding sentence would help tie the paragraph back to the main argument and provide a smoother transition to the next section. Would you like to proceed with feedback on the next paragraph or need any further assistance?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So beyond the question of AI and authorship, let's talk through some of the other scenarios researchers may use AI in the writing process.  First off, we'll look at using GenAI to shape the style, tone, or formatting of your drafts. </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Compared to the question of authorship, when it comes to using AI as a research or writing assistant, guidelines tend to vary a little in how this kind of use should be acknowledged and described. </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most publisher and journal policies allow for AI tools to be used for research and writing assistants, as long as you are transparent about your use. But "transparent" can vary, from describing your use of AI tools in your submission cover letter, your Methods or Acknowledgements sections, or sharing more extensive details as an Appendix to your paper.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On the other end of the spectrum, the </a:t>
            </a:r>
            <a:r>
              <a:rPr lang="en">
                <a:solidFill>
                  <a:schemeClr val="dk1"/>
                </a:solidFill>
              </a:rPr>
              <a:t>STM Association only requires disclosing AI use if it goes </a:t>
            </a:r>
            <a:r>
              <a:rPr lang="en" u="sng">
                <a:solidFill>
                  <a:schemeClr val="dk1"/>
                </a:solidFill>
              </a:rPr>
              <a:t>beyond</a:t>
            </a:r>
            <a:r>
              <a:rPr lang="en">
                <a:solidFill>
                  <a:schemeClr val="dk1"/>
                </a:solidFill>
              </a:rPr>
              <a:t> "basic author support," which they define as functions like refining, correcting, and editing drafts.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the more you plan for transparency from the outset of your project, the better positioned you will be to be able to meet specific journal, publisher, or funder policies.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06351b6c07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306351b6c07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u="sng">
                <a:solidFill>
                  <a:schemeClr val="hlink"/>
                </a:solidFill>
                <a:latin typeface="Calibri"/>
                <a:ea typeface="Calibri"/>
                <a:cs typeface="Calibri"/>
                <a:sym typeface="Calibri"/>
                <a:hlinkClick r:id="rId2"/>
              </a:rPr>
              <a:t>See https://docs.google.com/document/d/1lpKvjP_Ez4O8HdxH20AJzkLTVFgwxk_U/edit#heading=h.56fy8utg3z99</a:t>
            </a:r>
            <a:r>
              <a:rPr b="1" lang="en" sz="1100">
                <a:solidFill>
                  <a:srgbClr val="FF9900"/>
                </a:solidFill>
                <a:latin typeface="Calibri"/>
                <a:ea typeface="Calibri"/>
                <a:cs typeface="Calibri"/>
                <a:sym typeface="Calibri"/>
              </a:rPr>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06351b6c07_0_5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306351b6c07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graph TD</a:t>
            </a:r>
            <a:endParaRPr/>
          </a:p>
          <a:p>
            <a:pPr indent="0" lvl="0" marL="0" rtl="0" algn="l">
              <a:lnSpc>
                <a:spcPct val="100000"/>
              </a:lnSpc>
              <a:spcBef>
                <a:spcPts val="0"/>
              </a:spcBef>
              <a:spcAft>
                <a:spcPts val="0"/>
              </a:spcAft>
              <a:buSzPts val="1100"/>
              <a:buNone/>
            </a:pPr>
            <a:r>
              <a:rPr lang="en"/>
              <a:t>    A[Assessment in Higher Education]</a:t>
            </a:r>
            <a:endParaRPr/>
          </a:p>
          <a:p>
            <a:pPr indent="0" lvl="0" marL="0" rtl="0" algn="l">
              <a:lnSpc>
                <a:spcPct val="100000"/>
              </a:lnSpc>
              <a:spcBef>
                <a:spcPts val="0"/>
              </a:spcBef>
              <a:spcAft>
                <a:spcPts val="0"/>
              </a:spcAft>
              <a:buSzPts val="1100"/>
              <a:buNone/>
            </a:pPr>
            <a:r>
              <a:rPr lang="en"/>
              <a:t>    B[Traditional Focus on Cheating]</a:t>
            </a:r>
            <a:endParaRPr/>
          </a:p>
          <a:p>
            <a:pPr indent="0" lvl="0" marL="0" rtl="0" algn="l">
              <a:lnSpc>
                <a:spcPct val="100000"/>
              </a:lnSpc>
              <a:spcBef>
                <a:spcPts val="0"/>
              </a:spcBef>
              <a:spcAft>
                <a:spcPts val="0"/>
              </a:spcAft>
              <a:buSzPts val="1100"/>
              <a:buNone/>
            </a:pPr>
            <a:r>
              <a:rPr lang="en"/>
              <a:t>    C[Proposed Focus on Validity]</a:t>
            </a:r>
            <a:endParaRPr/>
          </a:p>
          <a:p>
            <a:pPr indent="0" lvl="0" marL="0" rtl="0" algn="l">
              <a:lnSpc>
                <a:spcPct val="100000"/>
              </a:lnSpc>
              <a:spcBef>
                <a:spcPts val="0"/>
              </a:spcBef>
              <a:spcAft>
                <a:spcPts val="0"/>
              </a:spcAft>
              <a:buSzPts val="1100"/>
              <a:buNone/>
            </a:pPr>
            <a:r>
              <a:rPr lang="en"/>
              <a:t>    D[Problems with Cheating-Centric Approach]</a:t>
            </a:r>
            <a:endParaRPr/>
          </a:p>
          <a:p>
            <a:pPr indent="0" lvl="0" marL="0" rtl="0" algn="l">
              <a:lnSpc>
                <a:spcPct val="100000"/>
              </a:lnSpc>
              <a:spcBef>
                <a:spcPts val="0"/>
              </a:spcBef>
              <a:spcAft>
                <a:spcPts val="0"/>
              </a:spcAft>
              <a:buSzPts val="1100"/>
              <a:buNone/>
            </a:pPr>
            <a:r>
              <a:rPr lang="en"/>
              <a:t>    E[Benefits of Validity-Centric Approach]</a:t>
            </a:r>
            <a:endParaRPr/>
          </a:p>
          <a:p>
            <a:pPr indent="0" lvl="0" marL="0" rtl="0" algn="l">
              <a:lnSpc>
                <a:spcPct val="100000"/>
              </a:lnSpc>
              <a:spcBef>
                <a:spcPts val="0"/>
              </a:spcBef>
              <a:spcAft>
                <a:spcPts val="0"/>
              </a:spcAft>
              <a:buSzPts val="1100"/>
              <a:buNone/>
            </a:pPr>
            <a:r>
              <a:rPr lang="en"/>
              <a:t>    F[Implications for Practice]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 --&gt; B</a:t>
            </a:r>
            <a:endParaRPr/>
          </a:p>
          <a:p>
            <a:pPr indent="0" lvl="0" marL="0" rtl="0" algn="l">
              <a:lnSpc>
                <a:spcPct val="100000"/>
              </a:lnSpc>
              <a:spcBef>
                <a:spcPts val="0"/>
              </a:spcBef>
              <a:spcAft>
                <a:spcPts val="0"/>
              </a:spcAft>
              <a:buSzPts val="1100"/>
              <a:buNone/>
            </a:pPr>
            <a:r>
              <a:rPr lang="en"/>
              <a:t>    A --&gt; C</a:t>
            </a:r>
            <a:endParaRPr/>
          </a:p>
          <a:p>
            <a:pPr indent="0" lvl="0" marL="0" rtl="0" algn="l">
              <a:lnSpc>
                <a:spcPct val="100000"/>
              </a:lnSpc>
              <a:spcBef>
                <a:spcPts val="0"/>
              </a:spcBef>
              <a:spcAft>
                <a:spcPts val="0"/>
              </a:spcAft>
              <a:buSzPts val="1100"/>
              <a:buNone/>
            </a:pPr>
            <a:r>
              <a:rPr lang="en"/>
              <a:t>    B --&gt; D</a:t>
            </a:r>
            <a:endParaRPr/>
          </a:p>
          <a:p>
            <a:pPr indent="0" lvl="0" marL="0" rtl="0" algn="l">
              <a:lnSpc>
                <a:spcPct val="100000"/>
              </a:lnSpc>
              <a:spcBef>
                <a:spcPts val="0"/>
              </a:spcBef>
              <a:spcAft>
                <a:spcPts val="0"/>
              </a:spcAft>
              <a:buSzPts val="1100"/>
              <a:buNone/>
            </a:pPr>
            <a:r>
              <a:rPr lang="en"/>
              <a:t>    C --&gt; E</a:t>
            </a:r>
            <a:endParaRPr/>
          </a:p>
          <a:p>
            <a:pPr indent="0" lvl="0" marL="0" rtl="0" algn="l">
              <a:lnSpc>
                <a:spcPct val="100000"/>
              </a:lnSpc>
              <a:spcBef>
                <a:spcPts val="0"/>
              </a:spcBef>
              <a:spcAft>
                <a:spcPts val="0"/>
              </a:spcAft>
              <a:buSzPts val="1100"/>
              <a:buNone/>
            </a:pPr>
            <a:r>
              <a:rPr lang="en"/>
              <a:t>    D --&gt; F</a:t>
            </a:r>
            <a:endParaRPr/>
          </a:p>
          <a:p>
            <a:pPr indent="0" lvl="0" marL="0" rtl="0" algn="l">
              <a:lnSpc>
                <a:spcPct val="100000"/>
              </a:lnSpc>
              <a:spcBef>
                <a:spcPts val="0"/>
              </a:spcBef>
              <a:spcAft>
                <a:spcPts val="0"/>
              </a:spcAft>
              <a:buSzPts val="1100"/>
              <a:buNone/>
            </a:pPr>
            <a:r>
              <a:rPr lang="en"/>
              <a:t>    E --&gt; 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B --&gt; |Leads to| B1[Moralistic Judgments]</a:t>
            </a:r>
            <a:endParaRPr/>
          </a:p>
          <a:p>
            <a:pPr indent="0" lvl="0" marL="0" rtl="0" algn="l">
              <a:lnSpc>
                <a:spcPct val="100000"/>
              </a:lnSpc>
              <a:spcBef>
                <a:spcPts val="0"/>
              </a:spcBef>
              <a:spcAft>
                <a:spcPts val="0"/>
              </a:spcAft>
              <a:buSzPts val="1100"/>
              <a:buNone/>
            </a:pPr>
            <a:r>
              <a:rPr lang="en"/>
              <a:t>    B --&gt; |Results in| B2[Punitive Measures]</a:t>
            </a:r>
            <a:endParaRPr/>
          </a:p>
          <a:p>
            <a:pPr indent="0" lvl="0" marL="0" rtl="0" algn="l">
              <a:lnSpc>
                <a:spcPct val="100000"/>
              </a:lnSpc>
              <a:spcBef>
                <a:spcPts val="0"/>
              </a:spcBef>
              <a:spcAft>
                <a:spcPts val="0"/>
              </a:spcAft>
              <a:buSzPts val="1100"/>
              <a:buNone/>
            </a:pPr>
            <a:r>
              <a:rPr lang="en"/>
              <a:t>    B --&gt; |Focuses on| B3[Rule Adherence]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C --&gt; |Emphasizes| C1[Assurance of Learning]</a:t>
            </a:r>
            <a:endParaRPr/>
          </a:p>
          <a:p>
            <a:pPr indent="0" lvl="0" marL="0" rtl="0" algn="l">
              <a:lnSpc>
                <a:spcPct val="100000"/>
              </a:lnSpc>
              <a:spcBef>
                <a:spcPts val="0"/>
              </a:spcBef>
              <a:spcAft>
                <a:spcPts val="0"/>
              </a:spcAft>
              <a:buSzPts val="1100"/>
              <a:buNone/>
            </a:pPr>
            <a:r>
              <a:rPr lang="en"/>
              <a:t>    C --&gt; |Considers| C2[Consequential Validity]</a:t>
            </a:r>
            <a:endParaRPr/>
          </a:p>
          <a:p>
            <a:pPr indent="0" lvl="0" marL="0" rtl="0" algn="l">
              <a:lnSpc>
                <a:spcPct val="100000"/>
              </a:lnSpc>
              <a:spcBef>
                <a:spcPts val="0"/>
              </a:spcBef>
              <a:spcAft>
                <a:spcPts val="0"/>
              </a:spcAft>
              <a:buSzPts val="1100"/>
              <a:buNone/>
            </a:pPr>
            <a:r>
              <a:rPr lang="en"/>
              <a:t>    C --&gt; |Views Cheating as| C3[Subset of Validity Issues]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D --&gt; D1[Neglects Broader Educational Issues]</a:t>
            </a:r>
            <a:endParaRPr/>
          </a:p>
          <a:p>
            <a:pPr indent="0" lvl="0" marL="0" rtl="0" algn="l">
              <a:lnSpc>
                <a:spcPct val="100000"/>
              </a:lnSpc>
              <a:spcBef>
                <a:spcPts val="0"/>
              </a:spcBef>
              <a:spcAft>
                <a:spcPts val="0"/>
              </a:spcAft>
              <a:buSzPts val="1100"/>
              <a:buNone/>
            </a:pPr>
            <a:r>
              <a:rPr lang="en"/>
              <a:t>    D --&gt; D2[May Harm Student Learning]</a:t>
            </a:r>
            <a:endParaRPr/>
          </a:p>
          <a:p>
            <a:pPr indent="0" lvl="0" marL="0" rtl="0" algn="l">
              <a:lnSpc>
                <a:spcPct val="100000"/>
              </a:lnSpc>
              <a:spcBef>
                <a:spcPts val="0"/>
              </a:spcBef>
              <a:spcAft>
                <a:spcPts val="0"/>
              </a:spcAft>
              <a:buSzPts val="1100"/>
              <a:buNone/>
            </a:pPr>
            <a:r>
              <a:rPr lang="en"/>
              <a:t>    D --&gt; D3[Lacks Evidence of Efficacy]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E --&gt; E1[Holistic Approach to Assessment]</a:t>
            </a:r>
            <a:endParaRPr/>
          </a:p>
          <a:p>
            <a:pPr indent="0" lvl="0" marL="0" rtl="0" algn="l">
              <a:lnSpc>
                <a:spcPct val="100000"/>
              </a:lnSpc>
              <a:spcBef>
                <a:spcPts val="0"/>
              </a:spcBef>
              <a:spcAft>
                <a:spcPts val="0"/>
              </a:spcAft>
              <a:buSzPts val="1100"/>
              <a:buNone/>
            </a:pPr>
            <a:r>
              <a:rPr lang="en"/>
              <a:t>    E --&gt; E2[Focuses on Capability Demonstration]</a:t>
            </a:r>
            <a:endParaRPr/>
          </a:p>
          <a:p>
            <a:pPr indent="0" lvl="0" marL="0" rtl="0" algn="l">
              <a:lnSpc>
                <a:spcPct val="100000"/>
              </a:lnSpc>
              <a:spcBef>
                <a:spcPts val="0"/>
              </a:spcBef>
              <a:spcAft>
                <a:spcPts val="0"/>
              </a:spcAft>
              <a:buSzPts val="1100"/>
              <a:buNone/>
            </a:pPr>
            <a:r>
              <a:rPr lang="en"/>
              <a:t>    E --&gt; E3[Addresses New Challenges More Effectively]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F --&gt; F1[Redesign Assessments for Validity]</a:t>
            </a:r>
            <a:endParaRPr/>
          </a:p>
          <a:p>
            <a:pPr indent="0" lvl="0" marL="0" rtl="0" algn="l">
              <a:lnSpc>
                <a:spcPct val="100000"/>
              </a:lnSpc>
              <a:spcBef>
                <a:spcPts val="0"/>
              </a:spcBef>
              <a:spcAft>
                <a:spcPts val="0"/>
              </a:spcAft>
              <a:buSzPts val="1100"/>
              <a:buNone/>
            </a:pPr>
            <a:r>
              <a:rPr lang="en"/>
              <a:t>    F --&gt; F2[Shift from Punishment to Learning Support]</a:t>
            </a:r>
            <a:endParaRPr/>
          </a:p>
          <a:p>
            <a:pPr indent="0" lvl="0" marL="0" rtl="0" algn="l">
              <a:lnSpc>
                <a:spcPct val="100000"/>
              </a:lnSpc>
              <a:spcBef>
                <a:spcPts val="0"/>
              </a:spcBef>
              <a:spcAft>
                <a:spcPts val="0"/>
              </a:spcAft>
              <a:buSzPts val="1100"/>
              <a:buNone/>
            </a:pPr>
            <a:r>
              <a:rPr lang="en"/>
              <a:t>    F --&gt; F3[Balance Security with Inclusion]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https://www.freepik.com/icon/upload_15423209#fromView=search&amp;page=1&amp;position=0&amp;uuid=6337ce6c-9400-4e68-a14d-ae390dc4c0bc</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https://www.freepik.com/icon/download_8163379#fromView=resource_detail&amp;position=10</a:t>
            </a:r>
            <a:r>
              <a:rPr lang="en"/>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RStudio uses a concept called the </a:t>
            </a:r>
            <a:r>
              <a:rPr b="1" lang="en">
                <a:solidFill>
                  <a:schemeClr val="dk1"/>
                </a:solidFill>
              </a:rPr>
              <a:t>working directory</a:t>
            </a:r>
            <a:r>
              <a:rPr lang="en">
                <a:solidFill>
                  <a:schemeClr val="dk1"/>
                </a:solidFill>
              </a:rPr>
              <a:t> to locate your files. Here are a few key points on how it works: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RStudio Projects</a:t>
            </a:r>
            <a:r>
              <a:rPr lang="en">
                <a:solidFill>
                  <a:schemeClr val="dk1"/>
                </a:solidFill>
              </a:rPr>
              <a:t>: When you create or open an RStudio project, it sets the working directory to the folder where the project file (with the extension </a:t>
            </a:r>
            <a:r>
              <a:rPr lang="en">
                <a:solidFill>
                  <a:srgbClr val="188038"/>
                </a:solidFill>
                <a:latin typeface="Roboto Mono"/>
                <a:ea typeface="Roboto Mono"/>
                <a:cs typeface="Roboto Mono"/>
                <a:sym typeface="Roboto Mono"/>
              </a:rPr>
              <a:t>.Rproj</a:t>
            </a:r>
            <a:r>
              <a:rPr lang="en">
                <a:solidFill>
                  <a:schemeClr val="dk1"/>
                </a:solidFill>
              </a:rPr>
              <a:t>) is located.</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This makes file paths relative to the project directory, which helps in managing file paths more effectively</a:t>
            </a:r>
            <a:r>
              <a:rPr baseline="30000" lang="en" u="sng">
                <a:solidFill>
                  <a:schemeClr val="hlink"/>
                </a:solidFill>
                <a:hlinkClick r:id="rId4"/>
              </a:rPr>
              <a:t>1</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u="sng">
                <a:solidFill>
                  <a:schemeClr val="hlink"/>
                </a:solidFill>
                <a:hlinkClick r:id="rId5"/>
              </a:rPr>
              <a:t>Setting the Working Directory</a:t>
            </a:r>
            <a:r>
              <a:rPr lang="en" u="sng">
                <a:solidFill>
                  <a:schemeClr val="hlink"/>
                </a:solidFill>
                <a:hlinkClick r:id="rId6"/>
              </a:rPr>
              <a:t>: You can manually set the working directory in RStudio by using the menu option </a:t>
            </a:r>
            <a:r>
              <a:rPr lang="en" u="sng">
                <a:solidFill>
                  <a:srgbClr val="0000EE"/>
                </a:solidFill>
                <a:latin typeface="Roboto Mono"/>
                <a:ea typeface="Roboto Mono"/>
                <a:cs typeface="Roboto Mono"/>
                <a:sym typeface="Roboto Mono"/>
                <a:hlinkClick r:id="rId7">
                  <a:extLst>
                    <a:ext uri="{A12FA001-AC4F-418D-AE19-62706E023703}">
                      <ahyp:hlinkClr val="tx"/>
                    </a:ext>
                  </a:extLst>
                </a:hlinkClick>
              </a:rPr>
              <a:t>Session &gt; Set Working Directory &gt; Choose Directory...</a:t>
            </a:r>
            <a:r>
              <a:rPr lang="en" u="sng">
                <a:solidFill>
                  <a:schemeClr val="hlink"/>
                </a:solidFill>
                <a:hlinkClick r:id="rId8"/>
              </a:rPr>
              <a:t> or by using the command </a:t>
            </a:r>
            <a:r>
              <a:rPr lang="en" u="sng">
                <a:solidFill>
                  <a:srgbClr val="0000EE"/>
                </a:solidFill>
                <a:latin typeface="Roboto Mono"/>
                <a:ea typeface="Roboto Mono"/>
                <a:cs typeface="Roboto Mono"/>
                <a:sym typeface="Roboto Mono"/>
                <a:hlinkClick r:id="rId9">
                  <a:extLst>
                    <a:ext uri="{A12FA001-AC4F-418D-AE19-62706E023703}">
                      <ahyp:hlinkClr val="tx"/>
                    </a:ext>
                  </a:extLst>
                </a:hlinkClick>
              </a:rPr>
              <a:t>setwd("path/to/your/directory")</a:t>
            </a:r>
            <a:r>
              <a:rPr lang="en" u="sng">
                <a:solidFill>
                  <a:schemeClr val="hlink"/>
                </a:solidFill>
                <a:hlinkClick r:id="rId10"/>
              </a:rPr>
              <a:t> in the console</a:t>
            </a:r>
            <a:r>
              <a:rPr baseline="30000" lang="en" u="sng">
                <a:solidFill>
                  <a:schemeClr val="hlink"/>
                </a:solidFill>
                <a:hlinkClick r:id="rId11"/>
              </a:rPr>
              <a:t>2</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u="sng">
                <a:solidFill>
                  <a:schemeClr val="hlink"/>
                </a:solidFill>
                <a:hlinkClick r:id="rId12"/>
              </a:rPr>
              <a:t>Default Directory</a:t>
            </a:r>
            <a:r>
              <a:rPr lang="en" u="sng">
                <a:solidFill>
                  <a:schemeClr val="hlink"/>
                </a:solidFill>
                <a:hlinkClick r:id="rId13"/>
              </a:rPr>
              <a:t>: If you don’t set a working directory, RStudio will use the default directory, which is usually your home directory or the directory where RStudio was launched</a:t>
            </a:r>
            <a:r>
              <a:rPr baseline="30000" lang="en" u="sng">
                <a:solidFill>
                  <a:schemeClr val="hlink"/>
                </a:solidFill>
                <a:hlinkClick r:id="rId14"/>
              </a:rPr>
              <a:t>3</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File Associations</a:t>
            </a:r>
            <a:r>
              <a:rPr lang="en">
                <a:solidFill>
                  <a:schemeClr val="dk1"/>
                </a:solidFill>
              </a:rPr>
              <a:t>: RStudio can also open files directly from your system’s file browser.</a:t>
            </a:r>
            <a:r>
              <a:rPr lang="en">
                <a:solidFill>
                  <a:schemeClr val="dk1"/>
                </a:solidFill>
                <a:uFill>
                  <a:noFill/>
                </a:uFill>
                <a:hlinkClick r:id="rId15">
                  <a:extLst>
                    <a:ext uri="{A12FA001-AC4F-418D-AE19-62706E023703}">
                      <ahyp:hlinkClr val="tx"/>
                    </a:ext>
                  </a:extLst>
                </a:hlinkClick>
              </a:rPr>
              <a:t> </a:t>
            </a:r>
            <a:r>
              <a:rPr lang="en" u="sng">
                <a:solidFill>
                  <a:schemeClr val="hlink"/>
                </a:solidFill>
                <a:hlinkClick r:id="rId16"/>
              </a:rPr>
              <a:t>When you open a file this way, RStudio sets the working directory to the location of that file</a:t>
            </a:r>
            <a:r>
              <a:rPr baseline="30000" lang="en" u="sng">
                <a:solidFill>
                  <a:schemeClr val="hlink"/>
                </a:solidFill>
                <a:hlinkClick r:id="rId17"/>
              </a:rPr>
              <a:t>2</a:t>
            </a:r>
            <a:endParaRPr baseline="30000" u="sng">
              <a:solidFill>
                <a:schemeClr val="hlink"/>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06351b6c07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306351b6c07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Loading an Excel file into RStudio is quite straightforward. Here are the steps you can follow:</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Using the RStudio Interface</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Open RStudio</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Go to </a:t>
            </a:r>
            <a:r>
              <a:rPr b="1" lang="en">
                <a:solidFill>
                  <a:srgbClr val="188038"/>
                </a:solidFill>
                <a:latin typeface="Roboto Mono"/>
                <a:ea typeface="Roboto Mono"/>
                <a:cs typeface="Roboto Mono"/>
                <a:sym typeface="Roboto Mono"/>
              </a:rPr>
              <a:t>File &gt; Import Dataset &gt; From Excel...</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Browse and select your Excel file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Customize the import options</a:t>
            </a:r>
            <a:r>
              <a:rPr lang="en">
                <a:solidFill>
                  <a:schemeClr val="dk1"/>
                </a:solidFill>
              </a:rPr>
              <a:t> (e.g., sheet, range, etc.).</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Click </a:t>
            </a:r>
            <a:r>
              <a:rPr b="1" lang="en">
                <a:solidFill>
                  <a:srgbClr val="188038"/>
                </a:solidFill>
                <a:latin typeface="Roboto Mono"/>
                <a:ea typeface="Roboto Mono"/>
                <a:cs typeface="Roboto Mono"/>
                <a:sym typeface="Roboto Mono"/>
              </a:rPr>
              <a:t>Import</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Using R Code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also use R code to load an Excel file. Here are two popular packages for this purpose: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Using the </a:t>
            </a:r>
            <a:r>
              <a:rPr b="1" lang="en">
                <a:solidFill>
                  <a:srgbClr val="188038"/>
                </a:solidFill>
                <a:latin typeface="Roboto Mono"/>
                <a:ea typeface="Roboto Mono"/>
                <a:cs typeface="Roboto Mono"/>
                <a:sym typeface="Roboto Mono"/>
              </a:rPr>
              <a:t>readxl</a:t>
            </a:r>
            <a:r>
              <a:rPr b="1" lang="en">
                <a:solidFill>
                  <a:schemeClr val="dk1"/>
                </a:solidFill>
              </a:rPr>
              <a:t> Package</a:t>
            </a:r>
            <a:endParaRPr b="1">
              <a:solidFill>
                <a:schemeClr val="dk1"/>
              </a:solidFill>
            </a:endParaRPr>
          </a:p>
          <a:p>
            <a:pPr indent="0" lvl="0" marL="0" rtl="0" algn="l">
              <a:lnSpc>
                <a:spcPct val="100000"/>
              </a:lnSpc>
              <a:spcBef>
                <a:spcPts val="200"/>
              </a:spcBef>
              <a:spcAft>
                <a:spcPts val="0"/>
              </a:spcAft>
              <a:buSzPts val="1100"/>
              <a:buNone/>
            </a:pPr>
            <a:r>
              <a:rPr b="1" lang="en">
                <a:solidFill>
                  <a:schemeClr val="dk1"/>
                </a:solidFill>
              </a:rPr>
              <a:t>Install and load the package</a:t>
            </a:r>
            <a:r>
              <a:rPr lang="en">
                <a:solidFill>
                  <a:schemeClr val="dk1"/>
                </a:solidFill>
              </a:rPr>
              <a:t>:</a:t>
            </a:r>
            <a:br>
              <a:rPr lang="en">
                <a:solidFill>
                  <a:schemeClr val="dk1"/>
                </a:solidFill>
              </a:rPr>
            </a:br>
            <a:r>
              <a:rPr lang="en">
                <a:solidFill>
                  <a:schemeClr val="dk1"/>
                </a:solidFill>
              </a:rPr>
              <a:t>install.packages("readxl")</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library(readxl)</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00000"/>
              </a:lnSpc>
              <a:spcBef>
                <a:spcPts val="1200"/>
              </a:spcBef>
              <a:spcAft>
                <a:spcPts val="0"/>
              </a:spcAft>
              <a:buSzPts val="1100"/>
              <a:buNone/>
            </a:pPr>
            <a:r>
              <a:rPr b="1" lang="en">
                <a:solidFill>
                  <a:schemeClr val="dk1"/>
                </a:solidFill>
              </a:rPr>
              <a:t>Read the Excel file</a:t>
            </a:r>
            <a:r>
              <a:rPr lang="en">
                <a:solidFill>
                  <a:schemeClr val="dk1"/>
                </a:solidFill>
              </a:rPr>
              <a:t>:</a:t>
            </a:r>
            <a:br>
              <a:rPr lang="en">
                <a:solidFill>
                  <a:schemeClr val="dk1"/>
                </a:solidFill>
              </a:rPr>
            </a:br>
            <a:r>
              <a:rPr lang="en">
                <a:solidFill>
                  <a:schemeClr val="dk1"/>
                </a:solidFill>
              </a:rPr>
              <a:t>data &lt;- read_excel("path/to/your/file.xlsx", sheet = "Sheet1")</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Using the </a:t>
            </a:r>
            <a:r>
              <a:rPr b="1" lang="en">
                <a:solidFill>
                  <a:srgbClr val="188038"/>
                </a:solidFill>
                <a:latin typeface="Roboto Mono"/>
                <a:ea typeface="Roboto Mono"/>
                <a:cs typeface="Roboto Mono"/>
                <a:sym typeface="Roboto Mono"/>
              </a:rPr>
              <a:t>openxlsx</a:t>
            </a:r>
            <a:r>
              <a:rPr b="1" lang="en">
                <a:solidFill>
                  <a:schemeClr val="dk1"/>
                </a:solidFill>
              </a:rPr>
              <a:t> Package</a:t>
            </a:r>
            <a:endParaRPr b="1">
              <a:solidFill>
                <a:schemeClr val="dk1"/>
              </a:solidFill>
            </a:endParaRPr>
          </a:p>
          <a:p>
            <a:pPr indent="0" lvl="0" marL="0" rtl="0" algn="l">
              <a:lnSpc>
                <a:spcPct val="100000"/>
              </a:lnSpc>
              <a:spcBef>
                <a:spcPts val="200"/>
              </a:spcBef>
              <a:spcAft>
                <a:spcPts val="0"/>
              </a:spcAft>
              <a:buSzPts val="1100"/>
              <a:buNone/>
            </a:pPr>
            <a:r>
              <a:rPr b="1" lang="en">
                <a:solidFill>
                  <a:schemeClr val="dk1"/>
                </a:solidFill>
              </a:rPr>
              <a:t>Install and load the package</a:t>
            </a:r>
            <a:r>
              <a:rPr lang="en">
                <a:solidFill>
                  <a:schemeClr val="dk1"/>
                </a:solidFill>
              </a:rPr>
              <a:t>:</a:t>
            </a:r>
            <a:br>
              <a:rPr lang="en">
                <a:solidFill>
                  <a:schemeClr val="dk1"/>
                </a:solidFill>
              </a:rPr>
            </a:br>
            <a:r>
              <a:rPr lang="en">
                <a:solidFill>
                  <a:schemeClr val="dk1"/>
                </a:solidFill>
              </a:rPr>
              <a:t>install.packages("openxlsx")</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library(openxlsx)</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00000"/>
              </a:lnSpc>
              <a:spcBef>
                <a:spcPts val="1200"/>
              </a:spcBef>
              <a:spcAft>
                <a:spcPts val="0"/>
              </a:spcAft>
              <a:buSzPts val="1100"/>
              <a:buNone/>
            </a:pPr>
            <a:r>
              <a:rPr b="1" lang="en">
                <a:solidFill>
                  <a:schemeClr val="dk1"/>
                </a:solidFill>
              </a:rPr>
              <a:t>Read the Excel file</a:t>
            </a:r>
            <a:r>
              <a:rPr lang="en">
                <a:solidFill>
                  <a:schemeClr val="dk1"/>
                </a:solidFill>
              </a:rPr>
              <a:t>:</a:t>
            </a:r>
            <a:br>
              <a:rPr lang="en">
                <a:solidFill>
                  <a:schemeClr val="dk1"/>
                </a:solidFill>
              </a:rPr>
            </a:br>
            <a:r>
              <a:rPr lang="en">
                <a:solidFill>
                  <a:schemeClr val="dk1"/>
                </a:solidFill>
              </a:rPr>
              <a:t>data &lt;- read.xlsx("path/to/your/file.xlsx", sheet = 1)</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u="sng">
                <a:solidFill>
                  <a:schemeClr val="hlink"/>
                </a:solidFill>
                <a:hlinkClick r:id="rId2"/>
              </a:rPr>
              <a:t>These methods allow you to easily import Excel data into RStudio for analysis</a:t>
            </a:r>
            <a:r>
              <a:rPr baseline="30000" lang="en" u="sng">
                <a:solidFill>
                  <a:schemeClr val="hlink"/>
                </a:solidFill>
                <a:hlinkClick r:id="rId3"/>
              </a:rPr>
              <a:t>1</a:t>
            </a:r>
            <a:r>
              <a:rPr baseline="30000" lang="en" u="sng">
                <a:solidFill>
                  <a:schemeClr val="hlink"/>
                </a:solidFill>
                <a:hlinkClick r:id="rId4"/>
              </a:rPr>
              <a:t>2</a:t>
            </a:r>
            <a:r>
              <a:rPr baseline="30000" lang="en" u="sng">
                <a:solidFill>
                  <a:schemeClr val="hlink"/>
                </a:solidFill>
                <a:hlinkClick r:id="rId5"/>
              </a:rPr>
              <a:t>3</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 you like more details on any of these methods?</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save your data in R’s native format, you can use either the </a:t>
            </a:r>
            <a:r>
              <a:rPr lang="en">
                <a:solidFill>
                  <a:srgbClr val="188038"/>
                </a:solidFill>
                <a:latin typeface="Roboto Mono"/>
                <a:ea typeface="Roboto Mono"/>
                <a:cs typeface="Roboto Mono"/>
                <a:sym typeface="Roboto Mono"/>
              </a:rPr>
              <a:t>save()</a:t>
            </a:r>
            <a:r>
              <a:rPr lang="en">
                <a:solidFill>
                  <a:schemeClr val="dk1"/>
                </a:solidFill>
              </a:rPr>
              <a:t> function or the </a:t>
            </a:r>
            <a:r>
              <a:rPr lang="en">
                <a:solidFill>
                  <a:srgbClr val="188038"/>
                </a:solidFill>
                <a:latin typeface="Roboto Mono"/>
                <a:ea typeface="Roboto Mono"/>
                <a:cs typeface="Roboto Mono"/>
                <a:sym typeface="Roboto Mono"/>
              </a:rPr>
              <a:t>saveRDS()</a:t>
            </a:r>
            <a:r>
              <a:rPr lang="en">
                <a:solidFill>
                  <a:schemeClr val="dk1"/>
                </a:solidFill>
              </a:rPr>
              <a:t> function. Here’s how you can do it: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Using </a:t>
            </a:r>
            <a:r>
              <a:rPr b="1" lang="en" sz="1300">
                <a:solidFill>
                  <a:srgbClr val="188038"/>
                </a:solidFill>
                <a:latin typeface="Roboto Mono"/>
                <a:ea typeface="Roboto Mono"/>
                <a:cs typeface="Roboto Mono"/>
                <a:sym typeface="Roboto Mono"/>
              </a:rPr>
              <a:t>save()</a:t>
            </a:r>
            <a:endParaRPr b="1"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lang="en">
                <a:solidFill>
                  <a:srgbClr val="188038"/>
                </a:solidFill>
                <a:latin typeface="Roboto Mono"/>
                <a:ea typeface="Roboto Mono"/>
                <a:cs typeface="Roboto Mono"/>
                <a:sym typeface="Roboto Mono"/>
              </a:rPr>
              <a:t>save()</a:t>
            </a:r>
            <a:r>
              <a:rPr lang="en">
                <a:solidFill>
                  <a:schemeClr val="dk1"/>
                </a:solidFill>
              </a:rPr>
              <a:t> function allows you to save multiple R objects into a single file with the </a:t>
            </a:r>
            <a:r>
              <a:rPr lang="en">
                <a:solidFill>
                  <a:srgbClr val="188038"/>
                </a:solidFill>
                <a:latin typeface="Roboto Mono"/>
                <a:ea typeface="Roboto Mono"/>
                <a:cs typeface="Roboto Mono"/>
                <a:sym typeface="Roboto Mono"/>
              </a:rPr>
              <a:t>.RData</a:t>
            </a:r>
            <a:r>
              <a:rPr lang="en">
                <a:solidFill>
                  <a:schemeClr val="dk1"/>
                </a:solidFill>
              </a:rPr>
              <a:t> extension.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Save multiple objects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save(object1, object2, file = "data.RData")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later load this file using the </a:t>
            </a:r>
            <a:r>
              <a:rPr lang="en">
                <a:solidFill>
                  <a:srgbClr val="188038"/>
                </a:solidFill>
                <a:latin typeface="Roboto Mono"/>
                <a:ea typeface="Roboto Mono"/>
                <a:cs typeface="Roboto Mono"/>
                <a:sym typeface="Roboto Mono"/>
              </a:rPr>
              <a:t>load()</a:t>
            </a:r>
            <a:r>
              <a:rPr lang="en">
                <a:solidFill>
                  <a:schemeClr val="dk1"/>
                </a:solidFill>
              </a:rPr>
              <a:t> function: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Load the saved objects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load("data.RData")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Using </a:t>
            </a:r>
            <a:r>
              <a:rPr b="1" lang="en" sz="1300">
                <a:solidFill>
                  <a:srgbClr val="188038"/>
                </a:solidFill>
                <a:latin typeface="Roboto Mono"/>
                <a:ea typeface="Roboto Mono"/>
                <a:cs typeface="Roboto Mono"/>
                <a:sym typeface="Roboto Mono"/>
              </a:rPr>
              <a:t>saveRDS()</a:t>
            </a:r>
            <a:endParaRPr b="1"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lang="en">
                <a:solidFill>
                  <a:srgbClr val="188038"/>
                </a:solidFill>
                <a:latin typeface="Roboto Mono"/>
                <a:ea typeface="Roboto Mono"/>
                <a:cs typeface="Roboto Mono"/>
                <a:sym typeface="Roboto Mono"/>
              </a:rPr>
              <a:t>saveRDS()</a:t>
            </a:r>
            <a:r>
              <a:rPr lang="en">
                <a:solidFill>
                  <a:schemeClr val="dk1"/>
                </a:solidFill>
              </a:rPr>
              <a:t> function is used to save a single R object to a file with the </a:t>
            </a:r>
            <a:r>
              <a:rPr lang="en">
                <a:solidFill>
                  <a:srgbClr val="188038"/>
                </a:solidFill>
                <a:latin typeface="Roboto Mono"/>
                <a:ea typeface="Roboto Mono"/>
                <a:cs typeface="Roboto Mono"/>
                <a:sym typeface="Roboto Mono"/>
              </a:rPr>
              <a:t>.rds</a:t>
            </a:r>
            <a:r>
              <a:rPr lang="en">
                <a:solidFill>
                  <a:schemeClr val="dk1"/>
                </a:solidFill>
              </a:rPr>
              <a:t> extension.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Save a single object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saveRDS(object, file = "data.rds")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read this object back into R using the </a:t>
            </a:r>
            <a:r>
              <a:rPr lang="en">
                <a:solidFill>
                  <a:srgbClr val="188038"/>
                </a:solidFill>
                <a:latin typeface="Roboto Mono"/>
                <a:ea typeface="Roboto Mono"/>
                <a:cs typeface="Roboto Mono"/>
                <a:sym typeface="Roboto Mono"/>
              </a:rPr>
              <a:t>readRDS()</a:t>
            </a:r>
            <a:r>
              <a:rPr lang="en">
                <a:solidFill>
                  <a:schemeClr val="dk1"/>
                </a:solidFill>
              </a:rPr>
              <a:t> function: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Load the saved object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object &lt;- readRDS("data.rds")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u="sng">
                <a:solidFill>
                  <a:srgbClr val="0097A7"/>
                </a:solidFill>
                <a:hlinkClick r:id="rId2">
                  <a:extLst>
                    <a:ext uri="{A12FA001-AC4F-418D-AE19-62706E023703}">
                      <ahyp:hlinkClr val="tx"/>
                    </a:ext>
                  </a:extLst>
                </a:hlinkClick>
              </a:rPr>
              <a:t>These methods are efficient and help in preserving the structure and attributes of your R objects</a:t>
            </a:r>
            <a:r>
              <a:rPr baseline="30000" lang="en" u="sng">
                <a:solidFill>
                  <a:srgbClr val="0097A7"/>
                </a:solidFill>
                <a:hlinkClick r:id="rId3">
                  <a:extLst>
                    <a:ext uri="{A12FA001-AC4F-418D-AE19-62706E023703}">
                      <ahyp:hlinkClr val="tx"/>
                    </a:ext>
                  </a:extLst>
                </a:hlinkClick>
              </a:rPr>
              <a:t>1</a:t>
            </a:r>
            <a:r>
              <a:rPr baseline="30000" lang="en" u="sng">
                <a:solidFill>
                  <a:srgbClr val="0097A7"/>
                </a:solidFill>
                <a:hlinkClick r:id="rId4">
                  <a:extLst>
                    <a:ext uri="{A12FA001-AC4F-418D-AE19-62706E023703}">
                      <ahyp:hlinkClr val="tx"/>
                    </a:ext>
                  </a:extLst>
                </a:hlinkClick>
              </a:rPr>
              <a:t>2</a:t>
            </a:r>
            <a:r>
              <a:rPr baseline="30000" lang="en" u="sng">
                <a:solidFill>
                  <a:srgbClr val="0097A7"/>
                </a:solidFill>
                <a:hlinkClick r:id="rId5">
                  <a:extLst>
                    <a:ext uri="{A12FA001-AC4F-418D-AE19-62706E023703}">
                      <ahyp:hlinkClr val="tx"/>
                    </a:ext>
                  </a:extLst>
                </a:hlinkClick>
              </a:rPr>
              <a:t>3</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 you like to see an example with a specific type of data?</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06351b6c07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306351b6c07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Load necessary libraries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library(dplyr)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library(lubridate)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Assuming your data frame is named `trainingTickets` and the column is `Sold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trainingTickets &lt;- trainingTickets %&gt;%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mutate(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Convert 'Sold on' to datetime format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Sold_on_datetime = mdy_hm(`Sold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Find the first ticket sold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first_sold_time = min(Sold_on_datetime),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Calculate hours from the first sale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hours_from_first_sale = as.numeric(difftime(Sold_on_datetime, first_sold_time, units =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View the updated data frame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head(trainingTickets)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https://www.freepik.com/icon/upload_15423209#fromView=search&amp;page=1&amp;position=0&amp;uuid=6337ce6c-9400-4e68-a14d-ae390dc4c0bc</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https://www.freepik.com/icon/download_8163379#fromView=resource_detail&amp;position=10</a:t>
            </a:r>
            <a:r>
              <a:rPr lang="en"/>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great way to capture the underlying density of the histogram is to use a </a:t>
            </a:r>
            <a:r>
              <a:rPr b="1" lang="en">
                <a:solidFill>
                  <a:schemeClr val="dk1"/>
                </a:solidFill>
              </a:rPr>
              <a:t>density plot</a:t>
            </a:r>
            <a:r>
              <a:rPr lang="en">
                <a:solidFill>
                  <a:schemeClr val="dk1"/>
                </a:solidFill>
              </a:rPr>
              <a:t>. This plot will give you a smooth estimate of the distribution of your data. In R, you can use the </a:t>
            </a:r>
            <a:r>
              <a:rPr lang="en">
                <a:solidFill>
                  <a:srgbClr val="188038"/>
                </a:solidFill>
                <a:latin typeface="Roboto Mono"/>
                <a:ea typeface="Roboto Mono"/>
                <a:cs typeface="Roboto Mono"/>
                <a:sym typeface="Roboto Mono"/>
              </a:rPr>
              <a:t>density()</a:t>
            </a:r>
            <a:r>
              <a:rPr lang="en">
                <a:solidFill>
                  <a:schemeClr val="dk1"/>
                </a:solidFill>
              </a:rPr>
              <a:t> function to create a density plot.</a:t>
            </a:r>
            <a:endParaRPr sz="1400"/>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ggplot(RegistrationDatav1, aes(x = Hours_from_first_signup))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geom_histogram(binwidth = 1, fill = "blue", color = "black")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labs(title = "Histogram of Hours from First Signup",</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x = "Hours from First Signup",</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y = "Frequency")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theme_minimal()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https://www.freepik.com/icon/upload_15844566#fromView=resource_detail&amp;position=8</a:t>
            </a:r>
            <a:r>
              <a:rPr lang="en"/>
              <a:t> </a:t>
            </a:r>
            <a:endParaRPr/>
          </a:p>
          <a:p>
            <a:pPr indent="0" lvl="0" marL="0" rtl="0" algn="l">
              <a:lnSpc>
                <a:spcPct val="100000"/>
              </a:lnSpc>
              <a:spcBef>
                <a:spcPts val="0"/>
              </a:spcBef>
              <a:spcAft>
                <a:spcPts val="0"/>
              </a:spcAft>
              <a:buSzPts val="1100"/>
              <a:buNone/>
            </a:pPr>
            <a:r>
              <a:rPr lang="en" u="sng">
                <a:solidFill>
                  <a:schemeClr val="hlink"/>
                </a:solidFill>
                <a:hlinkClick r:id="rId3"/>
              </a:rPr>
              <a:t>https://www.freepik.com/icon/cloud_15844574#fromView=resource_detail&amp;position=6</a:t>
            </a:r>
            <a:r>
              <a:rPr lang="en"/>
              <a:t>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06351b6c07_0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06351b6c07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So beyond the question of AI and authorship, let's talk through some of the other scenarios researchers may use AI in the writing process.  First of, we'll look at using GenAI to shape the style, tone, or formatting of your drafts. </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Compared to the question of authorship, when it comes to using AI as a research or writing assistant, guidelines tend to vary a little in how this kind of use should be acknowledged and described. </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most publisher and journal policies allow for AI tools to be used for research and writing assistants, as long as you are transparent about your use. But "transparent" can vary, from describing your use of AI tools in your submission cover letter, your Methods or Acknowledgements sections, or sharing more extensive details as an Appendix to your paper.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On the other end of the spectrum, the </a:t>
            </a:r>
            <a:r>
              <a:rPr lang="en">
                <a:solidFill>
                  <a:schemeClr val="dk1"/>
                </a:solidFill>
              </a:rPr>
              <a:t>STM Association only requires disclosing AI use if it goes </a:t>
            </a:r>
            <a:r>
              <a:rPr lang="en" u="sng">
                <a:solidFill>
                  <a:schemeClr val="dk1"/>
                </a:solidFill>
              </a:rPr>
              <a:t>beyond</a:t>
            </a:r>
            <a:r>
              <a:rPr lang="en">
                <a:solidFill>
                  <a:schemeClr val="dk1"/>
                </a:solidFill>
              </a:rPr>
              <a:t> "basic author support," which they define as functions like refining, correcting, and editing drafts.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the more you plan for transparency from the outset of your project, the better positioned you will be to be able to meet specific journal, publisher, or funder policies.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06351b6c07_0_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306351b6c07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Finally, while publisher policies are currently somewhat varied, there is a new group called CANGARU ("ChatGPT, Generative Artificial Intelligence and Natural Large Language Models for Accountable Reporting and Use Guidelines") made up of a coalition of researchers, publishers, and representatives from journals and COPE, that is aiming to release a more standardized set of researcher AI guidelines this summer, which will be updated annually. So, keep an eye on this group.</a:t>
            </a:r>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—-CITATIONS</a:t>
            </a:r>
            <a:endParaRPr/>
          </a:p>
          <a:p>
            <a:pPr indent="0" lvl="0" marL="0" rtl="0" algn="l">
              <a:lnSpc>
                <a:spcPct val="115000"/>
              </a:lnSpc>
              <a:spcBef>
                <a:spcPts val="0"/>
              </a:spcBef>
              <a:spcAft>
                <a:spcPts val="0"/>
              </a:spcAft>
              <a:buSzPts val="1100"/>
              <a:buNone/>
            </a:pPr>
            <a:r>
              <a:rPr lang="en">
                <a:solidFill>
                  <a:schemeClr val="dk1"/>
                </a:solidFill>
              </a:rPr>
              <a:t>Else, Holly. Science. "Should researchers use AI to write papers? Group aims for community-driven standards" 16 Apr. 2024. </a:t>
            </a:r>
            <a:r>
              <a:rPr lang="en" u="sng">
                <a:solidFill>
                  <a:schemeClr val="hlink"/>
                </a:solidFill>
                <a:hlinkClick r:id="rId2"/>
              </a:rPr>
              <a:t>https://www.science.org/content/article/should-researchers-use-ai-write-papers-group-aims-community-driven-standards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Accessed 18 Apr. 2024</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CANGARU Open Science Framework repository: </a:t>
            </a:r>
            <a:r>
              <a:rPr lang="en" u="sng">
                <a:solidFill>
                  <a:schemeClr val="hlink"/>
                </a:solidFill>
                <a:hlinkClick r:id="rId3"/>
              </a:rPr>
              <a:t>https://osf.io/9y5nw/wiki/home/</a:t>
            </a:r>
            <a:r>
              <a:rPr lang="en">
                <a:solidFill>
                  <a:schemeClr val="dk1"/>
                </a:solidFill>
              </a:rPr>
              <a:t>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0" name="Google Shape;20;p125"/>
          <p:cNvGrpSpPr/>
          <p:nvPr/>
        </p:nvGrpSpPr>
        <p:grpSpPr>
          <a:xfrm>
            <a:off x="0" y="0"/>
            <a:ext cx="9144003" cy="5143501"/>
            <a:chOff x="0" y="0"/>
            <a:chExt cx="9144003" cy="5143501"/>
          </a:xfrm>
        </p:grpSpPr>
        <p:pic>
          <p:nvPicPr>
            <p:cNvPr id="21" name="Google Shape;21;p125"/>
            <p:cNvPicPr preferRelativeResize="0"/>
            <p:nvPr/>
          </p:nvPicPr>
          <p:blipFill rotWithShape="1">
            <a:blip r:embed="rId2">
              <a:alphaModFix/>
            </a:blip>
            <a:srcRect b="0" l="75" r="5540" t="82446"/>
            <a:stretch/>
          </p:blipFill>
          <p:spPr>
            <a:xfrm>
              <a:off x="0" y="0"/>
              <a:ext cx="9144003" cy="5143501"/>
            </a:xfrm>
            <a:prstGeom prst="rect">
              <a:avLst/>
            </a:prstGeom>
            <a:noFill/>
            <a:ln>
              <a:noFill/>
            </a:ln>
          </p:spPr>
        </p:pic>
        <p:grpSp>
          <p:nvGrpSpPr>
            <p:cNvPr id="22" name="Google Shape;22;p125"/>
            <p:cNvGrpSpPr/>
            <p:nvPr/>
          </p:nvGrpSpPr>
          <p:grpSpPr>
            <a:xfrm>
              <a:off x="8194894" y="4595650"/>
              <a:ext cx="750713" cy="408650"/>
              <a:chOff x="8533769" y="4348375"/>
              <a:chExt cx="750713" cy="408650"/>
            </a:xfrm>
          </p:grpSpPr>
          <p:pic>
            <p:nvPicPr>
              <p:cNvPr id="23" name="Google Shape;23;p125"/>
              <p:cNvPicPr preferRelativeResize="0"/>
              <p:nvPr/>
            </p:nvPicPr>
            <p:blipFill rotWithShape="1">
              <a:blip r:embed="rId3">
                <a:alphaModFix/>
              </a:blip>
              <a:srcRect b="0" l="0" r="0" t="0"/>
              <a:stretch/>
            </p:blipFill>
            <p:spPr>
              <a:xfrm>
                <a:off x="8533769" y="4348375"/>
                <a:ext cx="750713" cy="408650"/>
              </a:xfrm>
              <a:prstGeom prst="rect">
                <a:avLst/>
              </a:prstGeom>
              <a:noFill/>
              <a:ln>
                <a:noFill/>
              </a:ln>
            </p:spPr>
          </p:pic>
          <p:sp>
            <p:nvSpPr>
              <p:cNvPr id="24" name="Google Shape;24;p125"/>
              <p:cNvSpPr/>
              <p:nvPr/>
            </p:nvSpPr>
            <p:spPr>
              <a:xfrm rot="10800000">
                <a:off x="8553850" y="4554525"/>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25"/>
              <p:cNvSpPr/>
              <p:nvPr/>
            </p:nvSpPr>
            <p:spPr>
              <a:xfrm rot="-8100000">
                <a:off x="8682941" y="4383788"/>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25"/>
              <p:cNvSpPr/>
              <p:nvPr/>
            </p:nvSpPr>
            <p:spPr>
              <a:xfrm>
                <a:off x="8580850" y="4382575"/>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1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8" name="Google Shape;58;p1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1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0" name="Google Shape;60;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3" name="Google Shape;63;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6" name="Google Shape;66;p1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7" name="Google Shape;67;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27" name="Shape 27"/>
        <p:cNvGrpSpPr/>
        <p:nvPr/>
      </p:nvGrpSpPr>
      <p:grpSpPr>
        <a:xfrm>
          <a:off x="0" y="0"/>
          <a:ext cx="0" cy="0"/>
          <a:chOff x="0" y="0"/>
          <a:chExt cx="0" cy="0"/>
        </a:xfrm>
      </p:grpSpPr>
      <p:sp>
        <p:nvSpPr>
          <p:cNvPr id="28" name="Google Shape;28;p12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1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 name="Google Shape;31;p1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1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1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1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1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1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4" name="Google Shape;54;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9" name="Google Shape;9;p124"/>
          <p:cNvGrpSpPr/>
          <p:nvPr/>
        </p:nvGrpSpPr>
        <p:grpSpPr>
          <a:xfrm>
            <a:off x="0" y="0"/>
            <a:ext cx="9144003" cy="5143501"/>
            <a:chOff x="0" y="0"/>
            <a:chExt cx="9144003" cy="5143501"/>
          </a:xfrm>
        </p:grpSpPr>
        <p:pic>
          <p:nvPicPr>
            <p:cNvPr id="10" name="Google Shape;10;p124"/>
            <p:cNvPicPr preferRelativeResize="0"/>
            <p:nvPr/>
          </p:nvPicPr>
          <p:blipFill rotWithShape="1">
            <a:blip r:embed="rId1">
              <a:alphaModFix/>
            </a:blip>
            <a:srcRect b="0" l="75" r="5540" t="82951"/>
            <a:stretch/>
          </p:blipFill>
          <p:spPr>
            <a:xfrm>
              <a:off x="0" y="0"/>
              <a:ext cx="9144003" cy="5143501"/>
            </a:xfrm>
            <a:prstGeom prst="rect">
              <a:avLst/>
            </a:prstGeom>
            <a:noFill/>
            <a:ln>
              <a:noFill/>
            </a:ln>
          </p:spPr>
        </p:pic>
        <p:pic>
          <p:nvPicPr>
            <p:cNvPr id="11" name="Google Shape;11;p124"/>
            <p:cNvPicPr preferRelativeResize="0"/>
            <p:nvPr/>
          </p:nvPicPr>
          <p:blipFill rotWithShape="1">
            <a:blip r:embed="rId1">
              <a:alphaModFix/>
            </a:blip>
            <a:srcRect b="34156" l="68510" r="13836" t="19598"/>
            <a:stretch/>
          </p:blipFill>
          <p:spPr>
            <a:xfrm>
              <a:off x="7433700" y="3238500"/>
              <a:ext cx="1710300" cy="1905000"/>
            </a:xfrm>
            <a:prstGeom prst="rect">
              <a:avLst/>
            </a:prstGeom>
            <a:noFill/>
            <a:ln>
              <a:noFill/>
            </a:ln>
          </p:spPr>
        </p:pic>
        <p:grpSp>
          <p:nvGrpSpPr>
            <p:cNvPr id="12" name="Google Shape;12;p124"/>
            <p:cNvGrpSpPr/>
            <p:nvPr/>
          </p:nvGrpSpPr>
          <p:grpSpPr>
            <a:xfrm>
              <a:off x="6591269" y="4603050"/>
              <a:ext cx="750713" cy="408650"/>
              <a:chOff x="6930144" y="4355775"/>
              <a:chExt cx="750713" cy="408650"/>
            </a:xfrm>
          </p:grpSpPr>
          <p:pic>
            <p:nvPicPr>
              <p:cNvPr id="13" name="Google Shape;13;p124"/>
              <p:cNvPicPr preferRelativeResize="0"/>
              <p:nvPr/>
            </p:nvPicPr>
            <p:blipFill rotWithShape="1">
              <a:blip r:embed="rId2">
                <a:alphaModFix/>
              </a:blip>
              <a:srcRect b="0" l="0" r="0" t="0"/>
              <a:stretch/>
            </p:blipFill>
            <p:spPr>
              <a:xfrm>
                <a:off x="6930144" y="4355775"/>
                <a:ext cx="750713" cy="408650"/>
              </a:xfrm>
              <a:prstGeom prst="rect">
                <a:avLst/>
              </a:prstGeom>
              <a:noFill/>
              <a:ln>
                <a:noFill/>
              </a:ln>
            </p:spPr>
          </p:pic>
          <p:sp>
            <p:nvSpPr>
              <p:cNvPr id="14" name="Google Shape;14;p124"/>
              <p:cNvSpPr/>
              <p:nvPr/>
            </p:nvSpPr>
            <p:spPr>
              <a:xfrm rot="10800000">
                <a:off x="6945700" y="4562475"/>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24"/>
              <p:cNvSpPr/>
              <p:nvPr/>
            </p:nvSpPr>
            <p:spPr>
              <a:xfrm rot="-8100000">
                <a:off x="7074791" y="4391738"/>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24"/>
              <p:cNvSpPr/>
              <p:nvPr/>
            </p:nvSpPr>
            <p:spPr>
              <a:xfrm>
                <a:off x="6972700" y="4390525"/>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 name="Google Shape;17;p124"/>
          <p:cNvSpPr/>
          <p:nvPr/>
        </p:nvSpPr>
        <p:spPr>
          <a:xfrm>
            <a:off x="0" y="-25175"/>
            <a:ext cx="9160500" cy="5179800"/>
          </a:xfrm>
          <a:prstGeom prst="rect">
            <a:avLst/>
          </a:prstGeom>
          <a:solidFill>
            <a:srgbClr val="FFFFFF"/>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creativecommons.org/licenses/by/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i.org/10.1016/j.compcom.2024.102826" TargetMode="External"/><Relationship Id="rId4" Type="http://schemas.openxmlformats.org/officeDocument/2006/relationships/hyperlink" Target="https://doi.org/10.1016/j.compcom.2024.102826" TargetMode="External"/><Relationship Id="rId5" Type="http://schemas.openxmlformats.org/officeDocument/2006/relationships/hyperlink" Target="https://moxielearn.ai/blog/how-to-use-ai-for-academic-writing-a-step-by-step-guid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copilot.microsof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perplexity.ai" TargetMode="External"/><Relationship Id="rId4" Type="http://schemas.openxmlformats.org/officeDocument/2006/relationships/hyperlink" Target="https://scholar.google.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www.researchrabbit.ai" TargetMode="Externa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0" Type="http://schemas.openxmlformats.org/officeDocument/2006/relationships/image" Target="../media/image59.png"/><Relationship Id="rId11" Type="http://schemas.openxmlformats.org/officeDocument/2006/relationships/image" Target="../media/image45.png"/><Relationship Id="rId10" Type="http://schemas.openxmlformats.org/officeDocument/2006/relationships/image" Target="../media/image48.png"/><Relationship Id="rId21" Type="http://schemas.openxmlformats.org/officeDocument/2006/relationships/image" Target="../media/image56.png"/><Relationship Id="rId13" Type="http://schemas.openxmlformats.org/officeDocument/2006/relationships/image" Target="../media/image46.png"/><Relationship Id="rId12"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jpg"/><Relationship Id="rId4" Type="http://schemas.openxmlformats.org/officeDocument/2006/relationships/image" Target="../media/image43.png"/><Relationship Id="rId9" Type="http://schemas.openxmlformats.org/officeDocument/2006/relationships/image" Target="../media/image42.png"/><Relationship Id="rId15" Type="http://schemas.openxmlformats.org/officeDocument/2006/relationships/image" Target="../media/image44.png"/><Relationship Id="rId14" Type="http://schemas.openxmlformats.org/officeDocument/2006/relationships/image" Target="../media/image49.png"/><Relationship Id="rId17" Type="http://schemas.openxmlformats.org/officeDocument/2006/relationships/image" Target="../media/image22.png"/><Relationship Id="rId16" Type="http://schemas.openxmlformats.org/officeDocument/2006/relationships/image" Target="../media/image53.png"/><Relationship Id="rId5" Type="http://schemas.openxmlformats.org/officeDocument/2006/relationships/image" Target="../media/image39.png"/><Relationship Id="rId19" Type="http://schemas.openxmlformats.org/officeDocument/2006/relationships/image" Target="../media/image60.png"/><Relationship Id="rId6" Type="http://schemas.openxmlformats.org/officeDocument/2006/relationships/image" Target="../media/image40.png"/><Relationship Id="rId18" Type="http://schemas.openxmlformats.org/officeDocument/2006/relationships/image" Target="../media/image57.png"/><Relationship Id="rId7" Type="http://schemas.openxmlformats.org/officeDocument/2006/relationships/image" Target="../media/image23.png"/><Relationship Id="rId8"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0.jpg"/><Relationship Id="rId4" Type="http://schemas.openxmlformats.org/officeDocument/2006/relationships/image" Target="../media/image43.png"/><Relationship Id="rId5"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0.jpg"/><Relationship Id="rId4" Type="http://schemas.openxmlformats.org/officeDocument/2006/relationships/hyperlink" Target="https://elicit.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elicit.com/notebook/d062b402-32db-4ef2-bdb8-d1e7c5e0804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hyperlink" Target="https://claude.a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www.petal.org" TargetMode="Externa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1.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training.vib.be/all-trainings/scientific-writing-oral-presentations-9" TargetMode="External"/><Relationship Id="rId4" Type="http://schemas.openxmlformats.org/officeDocument/2006/relationships/hyperlink" Target="https://training.vib.be/all-trainings/show-dont-tell-creating-visuals-about-your-research-3" TargetMode="External"/><Relationship Id="rId5" Type="http://schemas.openxmlformats.org/officeDocument/2006/relationships/hyperlink" Target="https://training.vib.be/all-trainings/initiation-gimp-inkscape-16"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docs.google.com/document/d/1lpKvjP_Ez4O8HdxH20AJzkLTVFgwxk_U/edit#heading=h.56fy8utg3z99"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docs.google.com/document/d/1lpKvjP_Ez4O8HdxH20AJzkLTVFgwxk_U/edit#heading=h.56fy8utg3z9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doi.org/10.1080/02602938.2024.238666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github.com/vibbits/introduction-to-generative-ai.git" TargetMode="External"/><Relationship Id="rId6" Type="http://schemas.openxmlformats.org/officeDocument/2006/relationships/hyperlink" Target="https://posit.clou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
          <p:cNvPicPr preferRelativeResize="0"/>
          <p:nvPr/>
        </p:nvPicPr>
        <p:blipFill rotWithShape="1">
          <a:blip r:embed="rId3">
            <a:alphaModFix/>
          </a:blip>
          <a:srcRect b="0" l="75" r="5540" t="11070"/>
          <a:stretch/>
        </p:blipFill>
        <p:spPr>
          <a:xfrm>
            <a:off x="34387" y="0"/>
            <a:ext cx="9075226" cy="3507216"/>
          </a:xfrm>
          <a:prstGeom prst="rect">
            <a:avLst/>
          </a:prstGeom>
          <a:noFill/>
          <a:ln>
            <a:noFill/>
          </a:ln>
        </p:spPr>
      </p:pic>
      <p:sp>
        <p:nvSpPr>
          <p:cNvPr id="73" name="Google Shape;73;p1"/>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sp>
        <p:nvSpPr>
          <p:cNvPr id="74" name="Google Shape;74;p1"/>
          <p:cNvSpPr txBox="1"/>
          <p:nvPr/>
        </p:nvSpPr>
        <p:spPr>
          <a:xfrm>
            <a:off x="847475" y="1450850"/>
            <a:ext cx="5839200" cy="11697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Strategic use of</a:t>
            </a:r>
            <a:endParaRPr b="0" i="0" sz="3200" u="none" cap="none" strike="noStrike">
              <a:solidFill>
                <a:srgbClr val="F3F3F3"/>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Generative AI</a:t>
            </a:r>
            <a:endParaRPr b="0" i="0" sz="3200" u="none" cap="none" strike="noStrike">
              <a:solidFill>
                <a:srgbClr val="F3F3F3"/>
              </a:solidFill>
              <a:latin typeface="Oswald"/>
              <a:ea typeface="Oswald"/>
              <a:cs typeface="Oswald"/>
              <a:sym typeface="Oswald"/>
            </a:endParaRPr>
          </a:p>
        </p:txBody>
      </p:sp>
      <p:sp>
        <p:nvSpPr>
          <p:cNvPr id="75" name="Google Shape;75;p1"/>
          <p:cNvSpPr txBox="1"/>
          <p:nvPr/>
        </p:nvSpPr>
        <p:spPr>
          <a:xfrm>
            <a:off x="603750" y="2968825"/>
            <a:ext cx="5839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3F3F3"/>
                </a:solidFill>
                <a:latin typeface="Oswald"/>
                <a:ea typeface="Oswald"/>
                <a:cs typeface="Oswald"/>
                <a:sym typeface="Oswald"/>
              </a:rPr>
              <a:t>Alexander Botzki and Bruna Piereck</a:t>
            </a:r>
            <a:endParaRPr b="0" i="0" sz="1800" u="none" cap="none" strike="noStrike">
              <a:solidFill>
                <a:srgbClr val="F3F3F3"/>
              </a:solidFill>
              <a:latin typeface="Oswald"/>
              <a:ea typeface="Oswald"/>
              <a:cs typeface="Oswald"/>
              <a:sym typeface="Oswald"/>
            </a:endParaRPr>
          </a:p>
        </p:txBody>
      </p:sp>
      <p:pic>
        <p:nvPicPr>
          <p:cNvPr id="76" name="Google Shape;76;p1"/>
          <p:cNvPicPr preferRelativeResize="0"/>
          <p:nvPr/>
        </p:nvPicPr>
        <p:blipFill rotWithShape="1">
          <a:blip r:embed="rId4">
            <a:alphaModFix/>
          </a:blip>
          <a:srcRect b="0" l="0" r="0" t="0"/>
          <a:stretch/>
        </p:blipFill>
        <p:spPr>
          <a:xfrm>
            <a:off x="6900423" y="4473900"/>
            <a:ext cx="1168025" cy="408650"/>
          </a:xfrm>
          <a:prstGeom prst="rect">
            <a:avLst/>
          </a:prstGeom>
          <a:noFill/>
          <a:ln>
            <a:noFill/>
          </a:ln>
        </p:spPr>
      </p:pic>
      <p:sp>
        <p:nvSpPr>
          <p:cNvPr id="77" name="Google Shape;77;p1"/>
          <p:cNvSpPr txBox="1"/>
          <p:nvPr/>
        </p:nvSpPr>
        <p:spPr>
          <a:xfrm>
            <a:off x="6900500" y="4797300"/>
            <a:ext cx="11679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sng" cap="none" strike="noStrike">
                <a:solidFill>
                  <a:srgbClr val="0097A7"/>
                </a:solidFill>
                <a:latin typeface="Oswald"/>
                <a:ea typeface="Oswald"/>
                <a:cs typeface="Oswald"/>
                <a:sym typeface="Oswald"/>
                <a:hlinkClick r:id="rId5">
                  <a:extLst>
                    <a:ext uri="{A12FA001-AC4F-418D-AE19-62706E023703}">
                      <ahyp:hlinkClr val="tx"/>
                    </a:ext>
                  </a:extLst>
                </a:hlinkClick>
              </a:rPr>
              <a:t>_______C C B Y   4.0_______</a:t>
            </a:r>
            <a:endParaRPr b="0" i="0" sz="800" u="none" cap="none" strike="noStrike">
              <a:solidFill>
                <a:srgbClr val="B7B7B7"/>
              </a:solidFill>
              <a:latin typeface="Oswald"/>
              <a:ea typeface="Oswald"/>
              <a:cs typeface="Oswald"/>
              <a:sym typeface="Oswald"/>
            </a:endParaRPr>
          </a:p>
        </p:txBody>
      </p:sp>
      <p:sp>
        <p:nvSpPr>
          <p:cNvPr id="78" name="Google Shape;78;p1"/>
          <p:cNvSpPr txBox="1"/>
          <p:nvPr/>
        </p:nvSpPr>
        <p:spPr>
          <a:xfrm rot="-5400000">
            <a:off x="-33600" y="1596900"/>
            <a:ext cx="148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3F3F3"/>
                </a:solidFill>
                <a:latin typeface="Oswald"/>
                <a:ea typeface="Oswald"/>
                <a:cs typeface="Oswald"/>
                <a:sym typeface="Oswald"/>
              </a:rPr>
              <a:t>4Research</a:t>
            </a:r>
            <a:endParaRPr b="0" i="0" sz="1800" u="none" cap="none" strike="noStrike">
              <a:solidFill>
                <a:srgbClr val="F3F3F3"/>
              </a:solidFill>
              <a:latin typeface="Oswald"/>
              <a:ea typeface="Oswald"/>
              <a:cs typeface="Oswald"/>
              <a:sym typeface="Oswald"/>
            </a:endParaRPr>
          </a:p>
        </p:txBody>
      </p:sp>
      <p:sp>
        <p:nvSpPr>
          <p:cNvPr id="79" name="Google Shape;79;p1"/>
          <p:cNvSpPr txBox="1"/>
          <p:nvPr/>
        </p:nvSpPr>
        <p:spPr>
          <a:xfrm>
            <a:off x="1298850" y="4166200"/>
            <a:ext cx="400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https://shorturl.at/3vLsH</a:t>
            </a:r>
            <a:endParaRPr sz="2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6"/>
          <p:cNvPicPr preferRelativeResize="0"/>
          <p:nvPr/>
        </p:nvPicPr>
        <p:blipFill rotWithShape="1">
          <a:blip r:embed="rId3">
            <a:alphaModFix/>
          </a:blip>
          <a:srcRect b="0" l="0" r="0" t="0"/>
          <a:stretch/>
        </p:blipFill>
        <p:spPr>
          <a:xfrm>
            <a:off x="325850" y="1940350"/>
            <a:ext cx="2055374" cy="1819437"/>
          </a:xfrm>
          <a:prstGeom prst="rect">
            <a:avLst/>
          </a:prstGeom>
          <a:noFill/>
          <a:ln>
            <a:noFill/>
          </a:ln>
        </p:spPr>
      </p:pic>
      <p:sp>
        <p:nvSpPr>
          <p:cNvPr id="154" name="Google Shape;154;p6"/>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 </a:t>
            </a:r>
            <a:endParaRPr b="0" i="0" sz="3200" u="none" cap="none" strike="noStrike">
              <a:solidFill>
                <a:srgbClr val="F3F3F3"/>
              </a:solidFill>
              <a:latin typeface="Oswald"/>
              <a:ea typeface="Oswald"/>
              <a:cs typeface="Oswald"/>
              <a:sym typeface="Oswald"/>
            </a:endParaRPr>
          </a:p>
        </p:txBody>
      </p:sp>
      <p:sp>
        <p:nvSpPr>
          <p:cNvPr id="155" name="Google Shape;155;p6"/>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About input</a:t>
            </a:r>
            <a:endParaRPr b="0" i="0" sz="1700" u="none" cap="none" strike="noStrike">
              <a:solidFill>
                <a:srgbClr val="F3F3F3"/>
              </a:solidFill>
              <a:latin typeface="Oswald"/>
              <a:ea typeface="Oswald"/>
              <a:cs typeface="Oswald"/>
              <a:sym typeface="Oswald"/>
            </a:endParaRPr>
          </a:p>
        </p:txBody>
      </p:sp>
      <p:sp>
        <p:nvSpPr>
          <p:cNvPr id="156" name="Google Shape;156;p6"/>
          <p:cNvSpPr txBox="1"/>
          <p:nvPr/>
        </p:nvSpPr>
        <p:spPr>
          <a:xfrm>
            <a:off x="602575" y="2515200"/>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Input</a:t>
            </a:r>
            <a:endParaRPr b="0" i="0" sz="2300" u="none" cap="none" strike="noStrike">
              <a:solidFill>
                <a:srgbClr val="D5A66B"/>
              </a:solidFill>
              <a:latin typeface="Oswald"/>
              <a:ea typeface="Oswald"/>
              <a:cs typeface="Oswald"/>
              <a:sym typeface="Oswald"/>
            </a:endParaRPr>
          </a:p>
        </p:txBody>
      </p:sp>
      <p:sp>
        <p:nvSpPr>
          <p:cNvPr id="157" name="Google Shape;157;p6"/>
          <p:cNvSpPr txBox="1"/>
          <p:nvPr/>
        </p:nvSpPr>
        <p:spPr>
          <a:xfrm>
            <a:off x="2358688" y="3353467"/>
            <a:ext cx="6496500" cy="1101300"/>
          </a:xfrm>
          <a:prstGeom prst="rect">
            <a:avLst/>
          </a:prstGeom>
          <a:noFill/>
          <a:ln>
            <a:noFill/>
          </a:ln>
        </p:spPr>
        <p:txBody>
          <a:bodyPr anchorCtr="0" anchor="t" bIns="91425" lIns="91425" spcFirstLastPara="1" rIns="91425" wrap="square" tIns="91425">
            <a:spAutoFit/>
          </a:bodyPr>
          <a:lstStyle/>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Unpublished material</a:t>
            </a:r>
            <a:endParaRPr b="0" i="0" sz="2000" u="none" cap="none" strike="noStrike">
              <a:solidFill>
                <a:schemeClr val="lt1"/>
              </a:solidFill>
              <a:latin typeface="Open Sans"/>
              <a:ea typeface="Open Sans"/>
              <a:cs typeface="Open Sans"/>
              <a:sym typeface="Open Sans"/>
            </a:endParaRPr>
          </a:p>
          <a:p>
            <a:pPr indent="0" lvl="0" marL="571500" marR="0" rtl="0" algn="l">
              <a:lnSpc>
                <a:spcPct val="115000"/>
              </a:lnSpc>
              <a:spcBef>
                <a:spcPts val="0"/>
              </a:spcBef>
              <a:spcAft>
                <a:spcPts val="0"/>
              </a:spcAft>
              <a:buNone/>
            </a:pPr>
            <a:r>
              <a:rPr b="0" i="0" lang="en" sz="1700" u="none" cap="none" strike="noStrike">
                <a:solidFill>
                  <a:srgbClr val="F28A24"/>
                </a:solidFill>
                <a:latin typeface="Arial"/>
                <a:ea typeface="Arial"/>
                <a:cs typeface="Arial"/>
                <a:sym typeface="Arial"/>
              </a:rPr>
              <a:t>A peer reviewer using e.g. Copilot to summarize or better understand the material they are reviewing.</a:t>
            </a:r>
            <a:endParaRPr b="0" i="0" sz="1700" u="none" cap="none" strike="noStrike">
              <a:solidFill>
                <a:srgbClr val="F28A24"/>
              </a:solidFill>
              <a:latin typeface="Arial"/>
              <a:ea typeface="Arial"/>
              <a:cs typeface="Arial"/>
              <a:sym typeface="Arial"/>
            </a:endParaRPr>
          </a:p>
        </p:txBody>
      </p:sp>
      <p:sp>
        <p:nvSpPr>
          <p:cNvPr id="158" name="Google Shape;158;p6"/>
          <p:cNvSpPr txBox="1"/>
          <p:nvPr/>
        </p:nvSpPr>
        <p:spPr>
          <a:xfrm>
            <a:off x="2388188" y="511042"/>
            <a:ext cx="6429900" cy="198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aleway"/>
              <a:ea typeface="Raleway"/>
              <a:cs typeface="Raleway"/>
              <a:sym typeface="Raleway"/>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Non-Open Access Content</a:t>
            </a:r>
            <a:endParaRPr b="0" i="0" sz="2000" u="none" cap="none" strike="noStrike">
              <a:solidFill>
                <a:schemeClr val="lt1"/>
              </a:solidFill>
              <a:latin typeface="Open Sans"/>
              <a:ea typeface="Open Sans"/>
              <a:cs typeface="Open Sans"/>
              <a:sym typeface="Open Sans"/>
            </a:endParaRPr>
          </a:p>
          <a:p>
            <a:pPr indent="0" lvl="0" marL="571500" marR="0" rtl="0" algn="l">
              <a:lnSpc>
                <a:spcPct val="115000"/>
              </a:lnSpc>
              <a:spcBef>
                <a:spcPts val="0"/>
              </a:spcBef>
              <a:spcAft>
                <a:spcPts val="0"/>
              </a:spcAft>
              <a:buNone/>
            </a:pPr>
            <a:r>
              <a:rPr b="0" i="0" lang="en" sz="1600" u="none" cap="none" strike="noStrike">
                <a:solidFill>
                  <a:srgbClr val="F28A24"/>
                </a:solidFill>
                <a:latin typeface="Arial"/>
                <a:ea typeface="Arial"/>
                <a:cs typeface="Arial"/>
                <a:sym typeface="Arial"/>
              </a:rPr>
              <a:t>Many publishers have policies that restrict the uploading of their content, even if some might argue it falls under “Fair Use.”</a:t>
            </a:r>
            <a:endParaRPr b="0" i="0" sz="1600" u="none" cap="none" strike="noStrike">
              <a:solidFill>
                <a:srgbClr val="F28A24"/>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800"/>
              <a:buFont typeface="Arial"/>
              <a:buNone/>
            </a:pPr>
            <a:r>
              <a:t/>
            </a:r>
            <a:endParaRPr b="0" i="1" sz="800" u="none" cap="none" strike="noStrike">
              <a:solidFill>
                <a:schemeClr val="dk1"/>
              </a:solidFill>
              <a:latin typeface="JetBrains Mono"/>
              <a:ea typeface="JetBrains Mono"/>
              <a:cs typeface="JetBrains Mono"/>
              <a:sym typeface="JetBrains Mono"/>
            </a:endParaRPr>
          </a:p>
          <a:p>
            <a:pPr indent="0" lvl="0" marL="57150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2"/>
              </a:solidFill>
              <a:latin typeface="JetBrains Mono"/>
              <a:ea typeface="JetBrains Mono"/>
              <a:cs typeface="JetBrains Mono"/>
              <a:sym typeface="JetBrains Mono"/>
            </a:endParaRPr>
          </a:p>
        </p:txBody>
      </p:sp>
      <p:cxnSp>
        <p:nvCxnSpPr>
          <p:cNvPr id="159" name="Google Shape;159;p6"/>
          <p:cNvCxnSpPr/>
          <p:nvPr/>
        </p:nvCxnSpPr>
        <p:spPr>
          <a:xfrm>
            <a:off x="2962663" y="1191667"/>
            <a:ext cx="0" cy="697288"/>
          </a:xfrm>
          <a:prstGeom prst="straightConnector1">
            <a:avLst/>
          </a:prstGeom>
          <a:noFill/>
          <a:ln cap="flat" cmpd="sng" w="19050">
            <a:solidFill>
              <a:srgbClr val="B7B7B7"/>
            </a:solidFill>
            <a:prstDash val="solid"/>
            <a:round/>
            <a:headEnd len="sm" w="sm" type="none"/>
            <a:tailEnd len="sm" w="sm" type="none"/>
          </a:ln>
        </p:spPr>
      </p:cxnSp>
      <p:cxnSp>
        <p:nvCxnSpPr>
          <p:cNvPr id="160" name="Google Shape;160;p6"/>
          <p:cNvCxnSpPr/>
          <p:nvPr/>
        </p:nvCxnSpPr>
        <p:spPr>
          <a:xfrm>
            <a:off x="2962663" y="2669874"/>
            <a:ext cx="0" cy="402300"/>
          </a:xfrm>
          <a:prstGeom prst="straightConnector1">
            <a:avLst/>
          </a:prstGeom>
          <a:noFill/>
          <a:ln cap="flat" cmpd="sng" w="19050">
            <a:solidFill>
              <a:srgbClr val="B7B7B7"/>
            </a:solidFill>
            <a:prstDash val="solid"/>
            <a:round/>
            <a:headEnd len="sm" w="sm" type="none"/>
            <a:tailEnd len="sm" w="sm" type="none"/>
          </a:ln>
        </p:spPr>
      </p:cxnSp>
      <p:cxnSp>
        <p:nvCxnSpPr>
          <p:cNvPr id="161" name="Google Shape;161;p6"/>
          <p:cNvCxnSpPr/>
          <p:nvPr/>
        </p:nvCxnSpPr>
        <p:spPr>
          <a:xfrm>
            <a:off x="2973404" y="3781722"/>
            <a:ext cx="0" cy="637800"/>
          </a:xfrm>
          <a:prstGeom prst="straightConnector1">
            <a:avLst/>
          </a:prstGeom>
          <a:noFill/>
          <a:ln cap="flat" cmpd="sng" w="19050">
            <a:solidFill>
              <a:srgbClr val="B7B7B7"/>
            </a:solidFill>
            <a:prstDash val="solid"/>
            <a:round/>
            <a:headEnd len="sm" w="sm" type="none"/>
            <a:tailEnd len="sm" w="sm" type="none"/>
          </a:ln>
        </p:spPr>
      </p:cxnSp>
      <p:sp>
        <p:nvSpPr>
          <p:cNvPr id="162" name="Google Shape;162;p6"/>
          <p:cNvSpPr txBox="1"/>
          <p:nvPr/>
        </p:nvSpPr>
        <p:spPr>
          <a:xfrm>
            <a:off x="2358688" y="2152833"/>
            <a:ext cx="6267000" cy="1101300"/>
          </a:xfrm>
          <a:prstGeom prst="rect">
            <a:avLst/>
          </a:prstGeom>
          <a:noFill/>
          <a:ln>
            <a:noFill/>
          </a:ln>
        </p:spPr>
        <p:txBody>
          <a:bodyPr anchorCtr="0" anchor="t" bIns="91425" lIns="91425" spcFirstLastPara="1" rIns="91425" wrap="square" tIns="91425">
            <a:spAutoFit/>
          </a:bodyPr>
          <a:lstStyle/>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 Confidential Information</a:t>
            </a:r>
            <a:endParaRPr b="0" i="0" sz="2000" u="none" cap="none" strike="noStrike">
              <a:solidFill>
                <a:schemeClr val="lt1"/>
              </a:solidFill>
              <a:latin typeface="Open Sans"/>
              <a:ea typeface="Open Sans"/>
              <a:cs typeface="Open Sans"/>
              <a:sym typeface="Open Sans"/>
            </a:endParaRPr>
          </a:p>
          <a:p>
            <a:pPr indent="0" lvl="0" marL="571500" marR="0" rtl="0" algn="l">
              <a:lnSpc>
                <a:spcPct val="115000"/>
              </a:lnSpc>
              <a:spcBef>
                <a:spcPts val="0"/>
              </a:spcBef>
              <a:spcAft>
                <a:spcPts val="0"/>
              </a:spcAft>
              <a:buNone/>
            </a:pPr>
            <a:r>
              <a:rPr b="0" i="0" lang="en" sz="1700" u="none" cap="none" strike="noStrike">
                <a:solidFill>
                  <a:srgbClr val="F28A24"/>
                </a:solidFill>
                <a:latin typeface="Arial"/>
                <a:ea typeface="Arial"/>
                <a:cs typeface="Arial"/>
                <a:sym typeface="Arial"/>
              </a:rPr>
              <a:t>Information that is subject to a non-disclosure agreement or classified.</a:t>
            </a:r>
            <a:endParaRPr b="0" i="0" sz="1700" u="none" cap="none" strike="noStrike">
              <a:solidFill>
                <a:srgbClr val="F28A24"/>
              </a:solidFill>
              <a:latin typeface="Arial"/>
              <a:ea typeface="Arial"/>
              <a:cs typeface="Arial"/>
              <a:sym typeface="Arial"/>
            </a:endParaRPr>
          </a:p>
        </p:txBody>
      </p:sp>
      <p:cxnSp>
        <p:nvCxnSpPr>
          <p:cNvPr id="163" name="Google Shape;163;p6"/>
          <p:cNvCxnSpPr/>
          <p:nvPr/>
        </p:nvCxnSpPr>
        <p:spPr>
          <a:xfrm>
            <a:off x="2962663" y="2563267"/>
            <a:ext cx="0" cy="697200"/>
          </a:xfrm>
          <a:prstGeom prst="straightConnector1">
            <a:avLst/>
          </a:prstGeom>
          <a:noFill/>
          <a:ln cap="flat" cmpd="sng" w="19050">
            <a:solidFill>
              <a:srgbClr val="B7B7B7"/>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7"/>
          <p:cNvPicPr preferRelativeResize="0"/>
          <p:nvPr/>
        </p:nvPicPr>
        <p:blipFill rotWithShape="1">
          <a:blip r:embed="rId3">
            <a:alphaModFix/>
          </a:blip>
          <a:srcRect b="0" l="0" r="0" t="0"/>
          <a:stretch/>
        </p:blipFill>
        <p:spPr>
          <a:xfrm>
            <a:off x="393407" y="1982810"/>
            <a:ext cx="1920256" cy="1699827"/>
          </a:xfrm>
          <a:prstGeom prst="rect">
            <a:avLst/>
          </a:prstGeom>
          <a:noFill/>
          <a:ln>
            <a:noFill/>
          </a:ln>
        </p:spPr>
      </p:pic>
      <p:sp>
        <p:nvSpPr>
          <p:cNvPr id="169" name="Google Shape;169;p7"/>
          <p:cNvSpPr txBox="1"/>
          <p:nvPr/>
        </p:nvSpPr>
        <p:spPr>
          <a:xfrm>
            <a:off x="659925" y="2563325"/>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Output</a:t>
            </a:r>
            <a:endParaRPr b="0" i="0" sz="2300" u="none" cap="none" strike="noStrike">
              <a:solidFill>
                <a:srgbClr val="D5A66B"/>
              </a:solidFill>
              <a:latin typeface="Oswald"/>
              <a:ea typeface="Oswald"/>
              <a:cs typeface="Oswald"/>
              <a:sym typeface="Oswald"/>
            </a:endParaRPr>
          </a:p>
        </p:txBody>
      </p:sp>
      <p:sp>
        <p:nvSpPr>
          <p:cNvPr id="170" name="Google Shape;170;p7"/>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 </a:t>
            </a:r>
            <a:endParaRPr b="0" i="0" sz="3200" u="none" cap="none" strike="noStrike">
              <a:solidFill>
                <a:srgbClr val="F3F3F3"/>
              </a:solidFill>
              <a:latin typeface="Oswald"/>
              <a:ea typeface="Oswald"/>
              <a:cs typeface="Oswald"/>
              <a:sym typeface="Oswald"/>
            </a:endParaRPr>
          </a:p>
        </p:txBody>
      </p:sp>
      <p:sp>
        <p:nvSpPr>
          <p:cNvPr id="171" name="Google Shape;171;p7"/>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About output</a:t>
            </a:r>
            <a:endParaRPr b="0" i="0" sz="1700" u="none" cap="none" strike="noStrike">
              <a:solidFill>
                <a:srgbClr val="F3F3F3"/>
              </a:solidFill>
              <a:latin typeface="Oswald"/>
              <a:ea typeface="Oswald"/>
              <a:cs typeface="Oswald"/>
              <a:sym typeface="Oswald"/>
            </a:endParaRPr>
          </a:p>
        </p:txBody>
      </p:sp>
      <p:sp>
        <p:nvSpPr>
          <p:cNvPr id="172" name="Google Shape;172;p7"/>
          <p:cNvSpPr txBox="1"/>
          <p:nvPr/>
        </p:nvSpPr>
        <p:spPr>
          <a:xfrm>
            <a:off x="3196841" y="1982810"/>
            <a:ext cx="5553752" cy="259144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aleway"/>
              <a:ea typeface="Raleway"/>
              <a:cs typeface="Raleway"/>
              <a:sym typeface="Raleway"/>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be incomplete</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contain errors</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be misleading or inaccurate</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exhibit biases</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Open Sans"/>
                <a:ea typeface="Open Sans"/>
                <a:cs typeface="Open Sans"/>
                <a:sym typeface="Open Sans"/>
              </a:rPr>
              <a:t>have intellectual property concerns </a:t>
            </a:r>
            <a:endParaRPr b="0" i="0" sz="2000" u="none" cap="none" strike="noStrike">
              <a:solidFill>
                <a:schemeClr val="lt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800"/>
              <a:buFont typeface="Arial"/>
              <a:buNone/>
            </a:pPr>
            <a:r>
              <a:t/>
            </a:r>
            <a:endParaRPr b="0" i="1" sz="800" u="none" cap="none" strike="noStrike">
              <a:solidFill>
                <a:schemeClr val="dk1"/>
              </a:solidFill>
              <a:latin typeface="JetBrains Mono"/>
              <a:ea typeface="JetBrains Mono"/>
              <a:cs typeface="JetBrains Mono"/>
              <a:sym typeface="JetBrains Mono"/>
            </a:endParaRPr>
          </a:p>
          <a:p>
            <a:pPr indent="0" lvl="0" marL="57150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2"/>
              </a:solidFill>
              <a:latin typeface="JetBrains Mono"/>
              <a:ea typeface="JetBrains Mono"/>
              <a:cs typeface="JetBrains Mono"/>
              <a:sym typeface="JetBrains Mono"/>
            </a:endParaRPr>
          </a:p>
        </p:txBody>
      </p:sp>
      <p:sp>
        <p:nvSpPr>
          <p:cNvPr id="173" name="Google Shape;173;p7"/>
          <p:cNvSpPr txBox="1"/>
          <p:nvPr/>
        </p:nvSpPr>
        <p:spPr>
          <a:xfrm>
            <a:off x="3043491" y="1254375"/>
            <a:ext cx="2591192"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3F3F3"/>
                </a:solidFill>
                <a:latin typeface="Oswald"/>
                <a:ea typeface="Oswald"/>
                <a:cs typeface="Oswald"/>
                <a:sym typeface="Oswald"/>
              </a:rPr>
              <a:t>Content may</a:t>
            </a:r>
            <a:endParaRPr b="0" i="0" sz="2400" u="none" cap="none" strike="noStrike">
              <a:solidFill>
                <a:srgbClr val="F3F3F3"/>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Recent headlines </a:t>
            </a:r>
            <a:endParaRPr b="0" i="0" sz="3200" u="none" cap="none" strike="noStrike">
              <a:solidFill>
                <a:srgbClr val="F3F3F3"/>
              </a:solidFill>
              <a:latin typeface="Oswald"/>
              <a:ea typeface="Oswald"/>
              <a:cs typeface="Oswald"/>
              <a:sym typeface="Oswald"/>
            </a:endParaRPr>
          </a:p>
        </p:txBody>
      </p:sp>
      <p:sp>
        <p:nvSpPr>
          <p:cNvPr id="179" name="Google Shape;179;p8"/>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before we start</a:t>
            </a:r>
            <a:endParaRPr b="0" i="0" sz="1700" u="none" cap="none" strike="noStrike">
              <a:solidFill>
                <a:srgbClr val="F3F3F3"/>
              </a:solidFill>
              <a:latin typeface="Oswald"/>
              <a:ea typeface="Oswald"/>
              <a:cs typeface="Oswald"/>
              <a:sym typeface="Oswald"/>
            </a:endParaRPr>
          </a:p>
        </p:txBody>
      </p:sp>
      <p:pic>
        <p:nvPicPr>
          <p:cNvPr descr="A close-up of a white background&#10;&#10;Description automatically generated" id="180" name="Google Shape;180;p8"/>
          <p:cNvPicPr preferRelativeResize="0"/>
          <p:nvPr/>
        </p:nvPicPr>
        <p:blipFill rotWithShape="1">
          <a:blip r:embed="rId3">
            <a:alphaModFix/>
          </a:blip>
          <a:srcRect b="0" l="0" r="0" t="0"/>
          <a:stretch/>
        </p:blipFill>
        <p:spPr>
          <a:xfrm>
            <a:off x="453957" y="1466800"/>
            <a:ext cx="3397297" cy="958093"/>
          </a:xfrm>
          <a:prstGeom prst="rect">
            <a:avLst/>
          </a:prstGeom>
          <a:noFill/>
          <a:ln>
            <a:noFill/>
          </a:ln>
        </p:spPr>
      </p:pic>
      <p:pic>
        <p:nvPicPr>
          <p:cNvPr descr="A close-up of a text&#10;&#10;Description automatically generated" id="181" name="Google Shape;181;p8"/>
          <p:cNvPicPr preferRelativeResize="0"/>
          <p:nvPr/>
        </p:nvPicPr>
        <p:blipFill rotWithShape="1">
          <a:blip r:embed="rId4">
            <a:alphaModFix/>
          </a:blip>
          <a:srcRect b="0" l="0" r="0" t="0"/>
          <a:stretch/>
        </p:blipFill>
        <p:spPr>
          <a:xfrm>
            <a:off x="4468224" y="1555329"/>
            <a:ext cx="4215318" cy="781040"/>
          </a:xfrm>
          <a:prstGeom prst="rect">
            <a:avLst/>
          </a:prstGeom>
          <a:noFill/>
          <a:ln>
            <a:noFill/>
          </a:ln>
        </p:spPr>
      </p:pic>
      <p:pic>
        <p:nvPicPr>
          <p:cNvPr descr="A screenshot of a social media post&#10;&#10;Description automatically generated" id="182" name="Google Shape;182;p8"/>
          <p:cNvPicPr preferRelativeResize="0"/>
          <p:nvPr/>
        </p:nvPicPr>
        <p:blipFill rotWithShape="1">
          <a:blip r:embed="rId5">
            <a:alphaModFix/>
          </a:blip>
          <a:srcRect b="0" l="0" r="0" t="0"/>
          <a:stretch/>
        </p:blipFill>
        <p:spPr>
          <a:xfrm>
            <a:off x="2444521" y="2986533"/>
            <a:ext cx="3956858" cy="1115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6351b6c07_0_442"/>
          <p:cNvSpPr txBox="1"/>
          <p:nvPr/>
        </p:nvSpPr>
        <p:spPr>
          <a:xfrm>
            <a:off x="127450" y="134150"/>
            <a:ext cx="5839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rgbClr val="F3F3F3"/>
                </a:solidFill>
                <a:latin typeface="Oswald"/>
                <a:ea typeface="Oswald"/>
                <a:cs typeface="Oswald"/>
                <a:sym typeface="Oswald"/>
              </a:rPr>
              <a:t>Dimensions</a:t>
            </a:r>
            <a:r>
              <a:rPr lang="en" sz="3200">
                <a:solidFill>
                  <a:srgbClr val="F3F3F3"/>
                </a:solidFill>
                <a:latin typeface="Oswald"/>
                <a:ea typeface="Oswald"/>
                <a:cs typeface="Oswald"/>
                <a:sym typeface="Oswald"/>
              </a:rPr>
              <a:t> of the writing process</a:t>
            </a:r>
            <a:endParaRPr b="0" i="0" sz="3200" u="none" cap="none" strike="noStrike">
              <a:solidFill>
                <a:srgbClr val="F3F3F3"/>
              </a:solidFill>
              <a:latin typeface="Oswald"/>
              <a:ea typeface="Oswald"/>
              <a:cs typeface="Oswald"/>
              <a:sym typeface="Oswald"/>
            </a:endParaRPr>
          </a:p>
        </p:txBody>
      </p:sp>
      <p:grpSp>
        <p:nvGrpSpPr>
          <p:cNvPr id="188" name="Google Shape;188;g306351b6c07_0_442"/>
          <p:cNvGrpSpPr/>
          <p:nvPr/>
        </p:nvGrpSpPr>
        <p:grpSpPr>
          <a:xfrm>
            <a:off x="710674" y="1323164"/>
            <a:ext cx="7300911" cy="731700"/>
            <a:chOff x="710674" y="1323164"/>
            <a:chExt cx="7300911" cy="731700"/>
          </a:xfrm>
        </p:grpSpPr>
        <p:sp>
          <p:nvSpPr>
            <p:cNvPr id="189" name="Google Shape;189;g306351b6c07_0_442"/>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solidFill>
                    <a:srgbClr val="F28A24"/>
                  </a:solidFill>
                  <a:latin typeface="Corbel"/>
                  <a:ea typeface="Corbel"/>
                  <a:cs typeface="Corbel"/>
                  <a:sym typeface="Corbel"/>
                </a:rPr>
                <a:t>Depth</a:t>
              </a:r>
              <a:r>
                <a:rPr lang="en" sz="4400">
                  <a:solidFill>
                    <a:srgbClr val="085630"/>
                  </a:solidFill>
                  <a:latin typeface="Corbel"/>
                  <a:ea typeface="Corbel"/>
                  <a:cs typeface="Corbel"/>
                  <a:sym typeface="Corbel"/>
                </a:rPr>
                <a:t> </a:t>
              </a:r>
              <a:endParaRPr sz="4400">
                <a:solidFill>
                  <a:srgbClr val="085630"/>
                </a:solidFill>
                <a:latin typeface="Corbel"/>
                <a:ea typeface="Corbel"/>
                <a:cs typeface="Corbel"/>
                <a:sym typeface="Corbel"/>
              </a:endParaRPr>
            </a:p>
          </p:txBody>
        </p:sp>
        <p:sp>
          <p:nvSpPr>
            <p:cNvPr id="190" name="Google Shape;190;g306351b6c07_0_442"/>
            <p:cNvSpPr/>
            <p:nvPr/>
          </p:nvSpPr>
          <p:spPr>
            <a:xfrm>
              <a:off x="2789785" y="1323164"/>
              <a:ext cx="5221800" cy="731700"/>
            </a:xfrm>
            <a:prstGeom prst="rect">
              <a:avLst/>
            </a:pr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highlight>
                  <a:srgbClr val="9900FF"/>
                </a:highlight>
              </a:endParaRPr>
            </a:p>
          </p:txBody>
        </p:sp>
        <p:sp>
          <p:nvSpPr>
            <p:cNvPr id="191" name="Google Shape;191;g306351b6c07_0_442"/>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lt1"/>
                  </a:solidFill>
                </a:rPr>
                <a:t>Ideas, sources, analysis, variety and range</a:t>
              </a:r>
              <a:br>
                <a:rPr lang="en">
                  <a:solidFill>
                    <a:schemeClr val="lt1"/>
                  </a:solidFill>
                </a:rPr>
              </a:br>
              <a:r>
                <a:rPr lang="en">
                  <a:solidFill>
                    <a:schemeClr val="lt1"/>
                  </a:solidFill>
                </a:rPr>
                <a:t>of language</a:t>
              </a:r>
              <a:endParaRPr sz="1200">
                <a:solidFill>
                  <a:srgbClr val="FFFFFF"/>
                </a:solidFill>
                <a:latin typeface="Roboto"/>
                <a:ea typeface="Roboto"/>
                <a:cs typeface="Roboto"/>
                <a:sym typeface="Roboto"/>
              </a:endParaRPr>
            </a:p>
          </p:txBody>
        </p:sp>
      </p:grpSp>
      <p:grpSp>
        <p:nvGrpSpPr>
          <p:cNvPr id="192" name="Google Shape;192;g306351b6c07_0_442"/>
          <p:cNvGrpSpPr/>
          <p:nvPr/>
        </p:nvGrpSpPr>
        <p:grpSpPr>
          <a:xfrm>
            <a:off x="7" y="2207525"/>
            <a:ext cx="7650080" cy="731700"/>
            <a:chOff x="7" y="2207525"/>
            <a:chExt cx="7650080" cy="731700"/>
          </a:xfrm>
        </p:grpSpPr>
        <p:sp>
          <p:nvSpPr>
            <p:cNvPr id="193" name="Google Shape;193;g306351b6c07_0_442"/>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solidFill>
                    <a:srgbClr val="F28A24"/>
                  </a:solidFill>
                  <a:latin typeface="Corbel"/>
                  <a:ea typeface="Corbel"/>
                  <a:cs typeface="Corbel"/>
                  <a:sym typeface="Corbel"/>
                </a:rPr>
                <a:t>Flow</a:t>
              </a:r>
              <a:endParaRPr sz="4400">
                <a:solidFill>
                  <a:srgbClr val="F28A24"/>
                </a:solidFill>
                <a:latin typeface="Corbel"/>
                <a:ea typeface="Corbel"/>
                <a:cs typeface="Corbel"/>
                <a:sym typeface="Corbel"/>
              </a:endParaRPr>
            </a:p>
          </p:txBody>
        </p:sp>
        <p:sp>
          <p:nvSpPr>
            <p:cNvPr id="194" name="Google Shape;194;g306351b6c07_0_442"/>
            <p:cNvSpPr/>
            <p:nvPr/>
          </p:nvSpPr>
          <p:spPr>
            <a:xfrm>
              <a:off x="2789787" y="2207525"/>
              <a:ext cx="4860300" cy="731700"/>
            </a:xfrm>
            <a:prstGeom prst="rect">
              <a:avLst/>
            </a:prstGeom>
            <a:solidFill>
              <a:srgbClr val="0097A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06351b6c07_0_442"/>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lt1"/>
                  </a:solidFill>
                </a:rPr>
                <a:t>Smooth expression, clear connection, fluency</a:t>
              </a:r>
              <a:endParaRPr>
                <a:solidFill>
                  <a:schemeClr val="lt1"/>
                </a:solidFill>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grpSp>
        <p:nvGrpSpPr>
          <p:cNvPr id="196" name="Google Shape;196;g306351b6c07_0_442"/>
          <p:cNvGrpSpPr/>
          <p:nvPr/>
        </p:nvGrpSpPr>
        <p:grpSpPr>
          <a:xfrm>
            <a:off x="185175" y="3088625"/>
            <a:ext cx="7102212" cy="731700"/>
            <a:chOff x="185175" y="3088625"/>
            <a:chExt cx="7102212" cy="731700"/>
          </a:xfrm>
        </p:grpSpPr>
        <p:sp>
          <p:nvSpPr>
            <p:cNvPr id="197" name="Google Shape;197;g306351b6c07_0_442"/>
            <p:cNvSpPr txBox="1"/>
            <p:nvPr/>
          </p:nvSpPr>
          <p:spPr>
            <a:xfrm>
              <a:off x="185175" y="3138825"/>
              <a:ext cx="252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solidFill>
                    <a:srgbClr val="F28A24"/>
                  </a:solidFill>
                  <a:latin typeface="Corbel"/>
                  <a:ea typeface="Corbel"/>
                  <a:cs typeface="Corbel"/>
                  <a:sym typeface="Corbel"/>
                </a:rPr>
                <a:t>Accuracy</a:t>
              </a:r>
              <a:endParaRPr sz="4400">
                <a:solidFill>
                  <a:srgbClr val="F28A24"/>
                </a:solidFill>
                <a:latin typeface="Corbel"/>
                <a:ea typeface="Corbel"/>
                <a:cs typeface="Corbel"/>
                <a:sym typeface="Corbel"/>
              </a:endParaRPr>
            </a:p>
          </p:txBody>
        </p:sp>
        <p:sp>
          <p:nvSpPr>
            <p:cNvPr id="198" name="Google Shape;198;g306351b6c07_0_442"/>
            <p:cNvSpPr/>
            <p:nvPr/>
          </p:nvSpPr>
          <p:spPr>
            <a:xfrm>
              <a:off x="2789787" y="3088625"/>
              <a:ext cx="4497600" cy="731700"/>
            </a:xfrm>
            <a:prstGeom prst="rect">
              <a:avLst/>
            </a:prstGeom>
            <a:solidFill>
              <a:srgbClr val="0097A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06351b6c07_0_442"/>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lt1"/>
                  </a:solidFill>
                </a:rPr>
                <a:t>Precise spelling, grammar, punctuation, </a:t>
              </a:r>
              <a:endParaRPr>
                <a:solidFill>
                  <a:schemeClr val="dk1"/>
                </a:solidFill>
              </a:endParaRPr>
            </a:p>
            <a:p>
              <a:pPr indent="0" lvl="0" marL="0" rtl="0" algn="l">
                <a:spcBef>
                  <a:spcPts val="0"/>
                </a:spcBef>
                <a:spcAft>
                  <a:spcPts val="0"/>
                </a:spcAft>
                <a:buNone/>
              </a:pPr>
              <a:r>
                <a:rPr lang="en">
                  <a:solidFill>
                    <a:schemeClr val="lt1"/>
                  </a:solidFill>
                </a:rPr>
                <a:t>citations formatting</a:t>
              </a:r>
              <a:endParaRPr>
                <a:solidFill>
                  <a:schemeClr val="lt1"/>
                </a:solidFill>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06351b6c07_0_472"/>
          <p:cNvSpPr txBox="1"/>
          <p:nvPr/>
        </p:nvSpPr>
        <p:spPr>
          <a:xfrm>
            <a:off x="127450" y="134150"/>
            <a:ext cx="5839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rgbClr val="F3F3F3"/>
                </a:solidFill>
                <a:latin typeface="Oswald"/>
                <a:ea typeface="Oswald"/>
                <a:cs typeface="Oswald"/>
                <a:sym typeface="Oswald"/>
              </a:rPr>
              <a:t>AI use in the writing process</a:t>
            </a:r>
            <a:endParaRPr b="0" i="0" sz="3200" u="none" cap="none" strike="noStrike">
              <a:solidFill>
                <a:srgbClr val="F3F3F3"/>
              </a:solidFill>
              <a:latin typeface="Oswald"/>
              <a:ea typeface="Oswald"/>
              <a:cs typeface="Oswald"/>
              <a:sym typeface="Oswald"/>
            </a:endParaRPr>
          </a:p>
        </p:txBody>
      </p:sp>
      <p:sp>
        <p:nvSpPr>
          <p:cNvPr id="205" name="Google Shape;205;g306351b6c07_0_472"/>
          <p:cNvSpPr/>
          <p:nvPr/>
        </p:nvSpPr>
        <p:spPr>
          <a:xfrm rot="-5400000">
            <a:off x="4712717" y="-1690465"/>
            <a:ext cx="1494000" cy="6932100"/>
          </a:xfrm>
          <a:prstGeom prst="trapezoid">
            <a:avLst>
              <a:gd fmla="val 32069" name="adj"/>
            </a:avLst>
          </a:prstGeom>
          <a:solidFill>
            <a:srgbClr val="F28A24"/>
          </a:solidFill>
          <a:ln cap="flat" cmpd="sng" w="28575">
            <a:solidFill>
              <a:srgbClr val="2E03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206" name="Google Shape;206;g306351b6c07_0_472"/>
          <p:cNvSpPr txBox="1"/>
          <p:nvPr/>
        </p:nvSpPr>
        <p:spPr>
          <a:xfrm>
            <a:off x="4948948" y="872835"/>
            <a:ext cx="141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Increasing AI </a:t>
            </a:r>
            <a:endParaRPr b="1" i="0" sz="1400" u="none" cap="none" strike="noStrike">
              <a:solidFill>
                <a:schemeClr val="lt1"/>
              </a:solidFill>
              <a:latin typeface="Arial"/>
              <a:ea typeface="Arial"/>
              <a:cs typeface="Arial"/>
              <a:sym typeface="Arial"/>
            </a:endParaRPr>
          </a:p>
        </p:txBody>
      </p:sp>
      <p:sp>
        <p:nvSpPr>
          <p:cNvPr id="207" name="Google Shape;207;g306351b6c07_0_472"/>
          <p:cNvSpPr txBox="1"/>
          <p:nvPr/>
        </p:nvSpPr>
        <p:spPr>
          <a:xfrm>
            <a:off x="6660628" y="2818823"/>
            <a:ext cx="2483400" cy="738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Analysis reports</a:t>
            </a:r>
            <a:endParaRPr>
              <a:solidFill>
                <a:schemeClr val="lt1"/>
              </a:solidFil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F</a:t>
            </a:r>
            <a:r>
              <a:rPr b="0" i="0" lang="en" sz="1400" u="none" cap="none" strike="noStrike">
                <a:solidFill>
                  <a:schemeClr val="lt1"/>
                </a:solidFill>
                <a:latin typeface="Arial"/>
                <a:ea typeface="Arial"/>
                <a:cs typeface="Arial"/>
                <a:sym typeface="Arial"/>
              </a:rPr>
              <a:t>ormatting citations</a:t>
            </a:r>
            <a:endParaRPr>
              <a:solidFill>
                <a:schemeClr val="lt1"/>
              </a:solidFil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A</a:t>
            </a:r>
            <a:r>
              <a:rPr b="0" i="0" lang="en" sz="1400" u="none" cap="none" strike="noStrike">
                <a:solidFill>
                  <a:schemeClr val="lt1"/>
                </a:solidFill>
                <a:latin typeface="Arial"/>
                <a:ea typeface="Arial"/>
                <a:cs typeface="Arial"/>
                <a:sym typeface="Arial"/>
              </a:rPr>
              <a:t>rticles s</a:t>
            </a:r>
            <a:r>
              <a:rPr lang="en">
                <a:solidFill>
                  <a:schemeClr val="lt1"/>
                </a:solidFill>
              </a:rPr>
              <a:t>ummaries</a:t>
            </a:r>
            <a:endParaRPr>
              <a:solidFill>
                <a:schemeClr val="lt1"/>
              </a:solidFill>
            </a:endParaRPr>
          </a:p>
        </p:txBody>
      </p:sp>
      <p:sp>
        <p:nvSpPr>
          <p:cNvPr id="208" name="Google Shape;208;g306351b6c07_0_472"/>
          <p:cNvSpPr txBox="1"/>
          <p:nvPr/>
        </p:nvSpPr>
        <p:spPr>
          <a:xfrm>
            <a:off x="4554267" y="2818823"/>
            <a:ext cx="2051700" cy="181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Low-stake assignment</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feedback</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Early drafts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Enhanced peer review</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P</a:t>
            </a:r>
            <a:r>
              <a:rPr b="0" i="0" lang="en" sz="1400" u="none" cap="none" strike="noStrike">
                <a:solidFill>
                  <a:schemeClr val="lt1"/>
                </a:solidFill>
                <a:latin typeface="Arial"/>
                <a:ea typeface="Arial"/>
                <a:cs typeface="Arial"/>
                <a:sym typeface="Arial"/>
              </a:rPr>
              <a:t>rompts for discussions</a:t>
            </a:r>
            <a:endParaRPr b="0" i="0" sz="1400" u="none" cap="none" strike="noStrike">
              <a:solidFill>
                <a:schemeClr val="lt1"/>
              </a:solidFill>
              <a:latin typeface="Arial"/>
              <a:ea typeface="Arial"/>
              <a:cs typeface="Arial"/>
              <a:sym typeface="Arial"/>
            </a:endParaRPr>
          </a:p>
        </p:txBody>
      </p:sp>
      <p:sp>
        <p:nvSpPr>
          <p:cNvPr id="209" name="Google Shape;209;g306351b6c07_0_472"/>
          <p:cNvSpPr txBox="1"/>
          <p:nvPr/>
        </p:nvSpPr>
        <p:spPr>
          <a:xfrm>
            <a:off x="2003075" y="2818825"/>
            <a:ext cx="25512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E</a:t>
            </a:r>
            <a:r>
              <a:rPr lang="en">
                <a:solidFill>
                  <a:schemeClr val="lt1"/>
                </a:solidFill>
              </a:rPr>
              <a:t>ssay f</a:t>
            </a:r>
            <a:r>
              <a:rPr b="0" i="0" lang="en" sz="1400" u="none" cap="none" strike="noStrike">
                <a:solidFill>
                  <a:schemeClr val="lt1"/>
                </a:solidFill>
                <a:latin typeface="Arial"/>
                <a:ea typeface="Arial"/>
                <a:cs typeface="Arial"/>
                <a:sym typeface="Arial"/>
              </a:rPr>
              <a:t>eedback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Creation </a:t>
            </a:r>
            <a:r>
              <a:rPr b="0" i="0" lang="en" sz="1400" u="none" cap="none" strike="noStrike">
                <a:solidFill>
                  <a:schemeClr val="lt1"/>
                </a:solidFill>
                <a:latin typeface="Arial"/>
                <a:ea typeface="Arial"/>
                <a:cs typeface="Arial"/>
                <a:sym typeface="Arial"/>
              </a:rPr>
              <a:t>of</a:t>
            </a:r>
            <a:r>
              <a:rPr lang="en">
                <a:solidFill>
                  <a:schemeClr val="lt1"/>
                </a:solidFill>
              </a:rPr>
              <a:t> educational</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material</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T</a:t>
            </a:r>
            <a:r>
              <a:rPr lang="en">
                <a:solidFill>
                  <a:schemeClr val="lt1"/>
                </a:solidFill>
              </a:rPr>
              <a:t>ools l</a:t>
            </a:r>
            <a:r>
              <a:rPr b="0" i="0" lang="en" sz="1400" u="none" cap="none" strike="noStrike">
                <a:solidFill>
                  <a:schemeClr val="lt1"/>
                </a:solidFill>
                <a:latin typeface="Arial"/>
                <a:ea typeface="Arial"/>
                <a:cs typeface="Arial"/>
                <a:sym typeface="Arial"/>
              </a:rPr>
              <a:t>anguage </a:t>
            </a:r>
            <a:r>
              <a:rPr lang="en">
                <a:solidFill>
                  <a:schemeClr val="lt1"/>
                </a:solidFill>
              </a:rPr>
              <a:t>acquisition</a:t>
            </a:r>
            <a:r>
              <a:rPr b="0" i="0" lang="en"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Guidance on thesis work</a:t>
            </a:r>
            <a:endParaRPr b="0" i="0" sz="1400" u="none" cap="none" strike="noStrike">
              <a:solidFill>
                <a:schemeClr val="lt1"/>
              </a:solidFill>
              <a:latin typeface="Arial"/>
              <a:ea typeface="Arial"/>
              <a:cs typeface="Arial"/>
              <a:sym typeface="Arial"/>
            </a:endParaRPr>
          </a:p>
        </p:txBody>
      </p:sp>
      <p:sp>
        <p:nvSpPr>
          <p:cNvPr id="210" name="Google Shape;210;g306351b6c07_0_472"/>
          <p:cNvSpPr txBox="1"/>
          <p:nvPr/>
        </p:nvSpPr>
        <p:spPr>
          <a:xfrm>
            <a:off x="27425" y="2818825"/>
            <a:ext cx="2104500" cy="160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Individual perspective </a:t>
            </a:r>
            <a:r>
              <a:rPr b="0" i="0" lang="en" sz="1400" u="none" cap="none" strike="noStrike">
                <a:solidFill>
                  <a:schemeClr val="lt1"/>
                </a:solidFill>
                <a:latin typeface="Arial"/>
                <a:ea typeface="Arial"/>
                <a:cs typeface="Arial"/>
                <a:sym typeface="Arial"/>
              </a:rPr>
              <a:t>pieces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Cultural </a:t>
            </a:r>
            <a:r>
              <a:rPr lang="en">
                <a:solidFill>
                  <a:schemeClr val="lt1"/>
                </a:solidFill>
              </a:rPr>
              <a:t>analysis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lang="en">
                <a:solidFill>
                  <a:schemeClr val="lt1"/>
                </a:solidFill>
              </a:rPr>
              <a:t>Subject</a:t>
            </a:r>
            <a:r>
              <a:rPr b="0" i="0" lang="en" sz="1400" u="none" cap="none" strike="noStrike">
                <a:solidFill>
                  <a:schemeClr val="lt1"/>
                </a:solidFill>
                <a:latin typeface="Arial"/>
                <a:ea typeface="Arial"/>
                <a:cs typeface="Arial"/>
                <a:sym typeface="Arial"/>
              </a:rPr>
              <a:t>-specific</a:t>
            </a:r>
            <a:br>
              <a:rPr b="0" i="0" lang="en" sz="1400" u="none" cap="none" strike="noStrike">
                <a:solidFill>
                  <a:schemeClr val="lt1"/>
                </a:solidFill>
                <a:latin typeface="Arial"/>
                <a:ea typeface="Arial"/>
                <a:cs typeface="Arial"/>
                <a:sym typeface="Arial"/>
              </a:rPr>
            </a:br>
            <a:r>
              <a:rPr lang="en">
                <a:solidFill>
                  <a:schemeClr val="lt1"/>
                </a:solidFill>
              </a:rPr>
              <a:t>evaluation</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Philosophical </a:t>
            </a:r>
            <a:r>
              <a:rPr lang="en">
                <a:solidFill>
                  <a:schemeClr val="lt1"/>
                </a:solidFill>
              </a:rPr>
              <a:t>discussion</a:t>
            </a:r>
            <a:endParaRPr b="0" i="0" sz="1400" u="none" cap="none" strike="noStrike">
              <a:solidFill>
                <a:schemeClr val="lt1"/>
              </a:solidFill>
              <a:latin typeface="Arial"/>
              <a:ea typeface="Arial"/>
              <a:cs typeface="Arial"/>
              <a:sym typeface="Arial"/>
            </a:endParaRPr>
          </a:p>
        </p:txBody>
      </p:sp>
      <p:sp>
        <p:nvSpPr>
          <p:cNvPr id="211" name="Google Shape;211;g306351b6c07_0_472"/>
          <p:cNvSpPr/>
          <p:nvPr/>
        </p:nvSpPr>
        <p:spPr>
          <a:xfrm>
            <a:off x="382329" y="1586813"/>
            <a:ext cx="1502100" cy="384900"/>
          </a:xfrm>
          <a:prstGeom prst="rect">
            <a:avLst/>
          </a:prstGeom>
          <a:solidFill>
            <a:srgbClr val="F28A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Human writing</a:t>
            </a:r>
            <a:endParaRPr b="0" i="0" sz="1400" u="none" cap="none" strike="noStrike">
              <a:solidFill>
                <a:srgbClr val="000000"/>
              </a:solidFill>
              <a:latin typeface="Arial"/>
              <a:ea typeface="Arial"/>
              <a:cs typeface="Arial"/>
              <a:sym typeface="Arial"/>
            </a:endParaRPr>
          </a:p>
        </p:txBody>
      </p:sp>
      <p:sp>
        <p:nvSpPr>
          <p:cNvPr id="212" name="Google Shape;212;g306351b6c07_0_472"/>
          <p:cNvSpPr txBox="1"/>
          <p:nvPr/>
        </p:nvSpPr>
        <p:spPr>
          <a:xfrm>
            <a:off x="103625" y="4732575"/>
            <a:ext cx="778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Adapted from: </a:t>
            </a:r>
            <a:r>
              <a:rPr lang="en" sz="600">
                <a:solidFill>
                  <a:schemeClr val="lt1"/>
                </a:solidFill>
              </a:rPr>
              <a:t>Knowles, A. M. (2024). Machine-in-the-loop writing: Optimizing the rhetorical load.</a:t>
            </a:r>
            <a:r>
              <a:rPr i="1" lang="en" sz="600">
                <a:solidFill>
                  <a:schemeClr val="lt1"/>
                </a:solidFill>
              </a:rPr>
              <a:t>Computers and Composition, 71</a:t>
            </a:r>
            <a:r>
              <a:rPr lang="en" sz="600">
                <a:solidFill>
                  <a:schemeClr val="lt1"/>
                </a:solidFill>
              </a:rPr>
              <a:t>, 102826.</a:t>
            </a:r>
            <a:r>
              <a:rPr lang="en" sz="600">
                <a:solidFill>
                  <a:schemeClr val="dk1"/>
                </a:solidFill>
                <a:uFill>
                  <a:noFill/>
                </a:uFill>
                <a:hlinkClick r:id="rId3">
                  <a:extLst>
                    <a:ext uri="{A12FA001-AC4F-418D-AE19-62706E023703}">
                      <ahyp:hlinkClr val="tx"/>
                    </a:ext>
                  </a:extLst>
                </a:hlinkClick>
              </a:rPr>
              <a:t> </a:t>
            </a:r>
            <a:r>
              <a:rPr lang="en" sz="600" u="sng">
                <a:solidFill>
                  <a:schemeClr val="hlink"/>
                </a:solidFill>
                <a:hlinkClick r:id="rId4"/>
              </a:rPr>
              <a:t>https://doi.org/10.1016/j.compcom.2024.102826</a:t>
            </a:r>
            <a:br>
              <a:rPr lang="en" sz="700">
                <a:solidFill>
                  <a:schemeClr val="dk2"/>
                </a:solidFill>
              </a:rPr>
            </a:br>
            <a:r>
              <a:rPr lang="en" sz="700" u="sng">
                <a:solidFill>
                  <a:schemeClr val="hlink"/>
                </a:solidFill>
                <a:hlinkClick r:id="rId5"/>
              </a:rPr>
              <a:t>https://moxielearn.ai/blog/how-to-use-ai-for-academic-writing-a-step-by-step-guide</a:t>
            </a:r>
            <a:r>
              <a:rPr lang="en" sz="700">
                <a:solidFill>
                  <a:schemeClr val="dk2"/>
                </a:solidFill>
              </a:rPr>
              <a:t>; </a:t>
            </a:r>
            <a:br>
              <a:rPr lang="en" sz="700">
                <a:solidFill>
                  <a:schemeClr val="dk2"/>
                </a:solidFill>
              </a:rPr>
            </a:br>
            <a:endParaRPr sz="700">
              <a:solidFill>
                <a:schemeClr val="dk2"/>
              </a:solidFill>
            </a:endParaRPr>
          </a:p>
        </p:txBody>
      </p:sp>
      <p:sp>
        <p:nvSpPr>
          <p:cNvPr id="213" name="Google Shape;213;g306351b6c07_0_472"/>
          <p:cNvSpPr txBox="1"/>
          <p:nvPr/>
        </p:nvSpPr>
        <p:spPr>
          <a:xfrm>
            <a:off x="2426102" y="1507225"/>
            <a:ext cx="19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Human-in-the-Loop Writing</a:t>
            </a:r>
            <a:endParaRPr/>
          </a:p>
        </p:txBody>
      </p:sp>
      <p:sp>
        <p:nvSpPr>
          <p:cNvPr id="214" name="Google Shape;214;g306351b6c07_0_472"/>
          <p:cNvSpPr txBox="1"/>
          <p:nvPr/>
        </p:nvSpPr>
        <p:spPr>
          <a:xfrm>
            <a:off x="4517575" y="1507238"/>
            <a:ext cx="210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Machine-in-the-loop Writing</a:t>
            </a:r>
            <a:endParaRPr>
              <a:solidFill>
                <a:schemeClr val="dk1"/>
              </a:solidFill>
            </a:endParaRPr>
          </a:p>
        </p:txBody>
      </p:sp>
      <p:sp>
        <p:nvSpPr>
          <p:cNvPr id="215" name="Google Shape;215;g306351b6c07_0_472"/>
          <p:cNvSpPr txBox="1"/>
          <p:nvPr/>
        </p:nvSpPr>
        <p:spPr>
          <a:xfrm>
            <a:off x="6406880" y="1554438"/>
            <a:ext cx="248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Synthetic Writing</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txBox="1"/>
          <p:nvPr/>
        </p:nvSpPr>
        <p:spPr>
          <a:xfrm>
            <a:off x="1275926" y="167075"/>
            <a:ext cx="67323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AI-assisted literature </a:t>
            </a:r>
            <a:r>
              <a:rPr lang="en" sz="3200">
                <a:solidFill>
                  <a:srgbClr val="F3F3F3"/>
                </a:solidFill>
                <a:latin typeface="Oswald"/>
                <a:ea typeface="Oswald"/>
                <a:cs typeface="Oswald"/>
                <a:sym typeface="Oswald"/>
              </a:rPr>
              <a:t>discovery and analysis</a:t>
            </a:r>
            <a:endParaRPr b="0" i="0" sz="3200" u="none" cap="none" strike="noStrike">
              <a:solidFill>
                <a:srgbClr val="F3F3F3"/>
              </a:solidFill>
              <a:latin typeface="Oswald"/>
              <a:ea typeface="Oswald"/>
              <a:cs typeface="Oswald"/>
              <a:sym typeface="Oswald"/>
            </a:endParaRPr>
          </a:p>
        </p:txBody>
      </p:sp>
      <p:sp>
        <p:nvSpPr>
          <p:cNvPr id="221" name="Google Shape;221;p9"/>
          <p:cNvSpPr txBox="1"/>
          <p:nvPr/>
        </p:nvSpPr>
        <p:spPr>
          <a:xfrm>
            <a:off x="1795124" y="875632"/>
            <a:ext cx="5553752" cy="436116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aleway"/>
              <a:ea typeface="Raleway"/>
              <a:cs typeface="Raleway"/>
              <a:sym typeface="Raleway"/>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rgbClr val="F38A24"/>
                </a:solidFill>
                <a:latin typeface="Arial"/>
                <a:ea typeface="Arial"/>
                <a:cs typeface="Arial"/>
                <a:sym typeface="Arial"/>
              </a:rPr>
              <a:t>Develop a search strategy</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Flavors of literature search tools</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Screen and triangulate your results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Organize selected literature into a matrix</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Analyse to identify patterns &amp; gaps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Synthesise and write</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Revise</a:t>
            </a:r>
            <a:r>
              <a:rPr b="0" i="0" lang="en" sz="2000" u="none" cap="none" strike="noStrike">
                <a:solidFill>
                  <a:schemeClr val="lt1"/>
                </a:solidFill>
                <a:latin typeface="Open Sans"/>
                <a:ea typeface="Open Sans"/>
                <a:cs typeface="Open Sans"/>
                <a:sym typeface="Open Sans"/>
              </a:rPr>
              <a:t> </a:t>
            </a:r>
            <a:endParaRPr b="0" i="0" sz="2000" u="none" cap="none" strike="noStrike">
              <a:solidFill>
                <a:schemeClr val="lt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800"/>
              <a:buFont typeface="Arial"/>
              <a:buNone/>
            </a:pPr>
            <a:r>
              <a:t/>
            </a:r>
            <a:endParaRPr b="0" i="1" sz="800" u="none" cap="none" strike="noStrike">
              <a:solidFill>
                <a:schemeClr val="dk1"/>
              </a:solidFill>
              <a:latin typeface="JetBrains Mono"/>
              <a:ea typeface="JetBrains Mono"/>
              <a:cs typeface="JetBrains Mono"/>
              <a:sym typeface="JetBrains Mono"/>
            </a:endParaRPr>
          </a:p>
          <a:p>
            <a:pPr indent="0" lvl="0" marL="57150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2"/>
              </a:solidFill>
              <a:latin typeface="JetBrains Mono"/>
              <a:ea typeface="JetBrains Mono"/>
              <a:cs typeface="JetBrains Mono"/>
              <a:sym typeface="JetBrain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nvSpPr>
        <p:spPr>
          <a:xfrm>
            <a:off x="0" y="1964700"/>
            <a:ext cx="9144000" cy="1261854"/>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Easy start:</a:t>
            </a:r>
            <a:endParaRPr/>
          </a:p>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AI excels for search strategies</a:t>
            </a:r>
            <a:endParaRPr b="0" i="0" sz="3500" u="none" cap="none" strike="noStrike">
              <a:solidFill>
                <a:srgbClr val="F3F3F3"/>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1"/>
          <p:cNvSpPr txBox="1"/>
          <p:nvPr/>
        </p:nvSpPr>
        <p:spPr>
          <a:xfrm>
            <a:off x="0" y="0"/>
            <a:ext cx="9144000" cy="7233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LLMs excel at certain questions</a:t>
            </a:r>
            <a:endParaRPr b="0" i="0" sz="3500" u="none" cap="none" strike="noStrike">
              <a:solidFill>
                <a:srgbClr val="F3F3F3"/>
              </a:solidFill>
              <a:latin typeface="Oswald"/>
              <a:ea typeface="Oswald"/>
              <a:cs typeface="Oswald"/>
              <a:sym typeface="Oswald"/>
            </a:endParaRPr>
          </a:p>
        </p:txBody>
      </p:sp>
      <p:sp>
        <p:nvSpPr>
          <p:cNvPr id="232" name="Google Shape;232;p11"/>
          <p:cNvSpPr txBox="1"/>
          <p:nvPr/>
        </p:nvSpPr>
        <p:spPr>
          <a:xfrm>
            <a:off x="3202783" y="1150226"/>
            <a:ext cx="24753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28A24"/>
                </a:solidFill>
                <a:latin typeface="Oswald"/>
                <a:ea typeface="Oswald"/>
                <a:cs typeface="Oswald"/>
                <a:sym typeface="Oswald"/>
              </a:rPr>
              <a:t>Unfamiliar concepts</a:t>
            </a:r>
            <a:endParaRPr b="0" i="0" sz="1800" u="none" cap="none" strike="noStrike">
              <a:solidFill>
                <a:srgbClr val="F28A24"/>
              </a:solidFill>
              <a:latin typeface="Oswald"/>
              <a:ea typeface="Oswald"/>
              <a:cs typeface="Oswald"/>
              <a:sym typeface="Oswald"/>
            </a:endParaRPr>
          </a:p>
        </p:txBody>
      </p:sp>
      <p:sp>
        <p:nvSpPr>
          <p:cNvPr id="233" name="Google Shape;233;p11"/>
          <p:cNvSpPr txBox="1"/>
          <p:nvPr/>
        </p:nvSpPr>
        <p:spPr>
          <a:xfrm>
            <a:off x="1264820" y="2175347"/>
            <a:ext cx="6351169" cy="52322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What are the key trends in the development of sustainable </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flow cytometry devices?</a:t>
            </a:r>
            <a:endParaRPr/>
          </a:p>
        </p:txBody>
      </p:sp>
      <p:sp>
        <p:nvSpPr>
          <p:cNvPr id="234" name="Google Shape;234;p11"/>
          <p:cNvSpPr txBox="1"/>
          <p:nvPr/>
        </p:nvSpPr>
        <p:spPr>
          <a:xfrm>
            <a:off x="1264820" y="2984670"/>
            <a:ext cx="6351169" cy="52322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As someone new to Digital Education, I believe these tools and methods could be beneficial. Could you provide an overview?</a:t>
            </a:r>
            <a:endParaRPr/>
          </a:p>
        </p:txBody>
      </p:sp>
      <p:sp>
        <p:nvSpPr>
          <p:cNvPr id="235" name="Google Shape;235;p11"/>
          <p:cNvSpPr txBox="1"/>
          <p:nvPr/>
        </p:nvSpPr>
        <p:spPr>
          <a:xfrm>
            <a:off x="1264819" y="3889004"/>
            <a:ext cx="6351169" cy="52322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Which stakeholders should be engaged in establishing an eco-team at a research-performing organisation?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nvSpPr>
        <p:spPr>
          <a:xfrm>
            <a:off x="0" y="0"/>
            <a:ext cx="9144000" cy="7233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LLMs excel at certain questions</a:t>
            </a:r>
            <a:endParaRPr b="0" i="0" sz="3500" u="none" cap="none" strike="noStrike">
              <a:solidFill>
                <a:srgbClr val="F3F3F3"/>
              </a:solidFill>
              <a:latin typeface="Oswald"/>
              <a:ea typeface="Oswald"/>
              <a:cs typeface="Oswald"/>
              <a:sym typeface="Oswald"/>
            </a:endParaRPr>
          </a:p>
        </p:txBody>
      </p:sp>
      <p:sp>
        <p:nvSpPr>
          <p:cNvPr id="241" name="Google Shape;241;p12"/>
          <p:cNvSpPr txBox="1"/>
          <p:nvPr/>
        </p:nvSpPr>
        <p:spPr>
          <a:xfrm>
            <a:off x="749222" y="852822"/>
            <a:ext cx="69630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28A24"/>
                </a:solidFill>
                <a:latin typeface="Oswald"/>
                <a:ea typeface="Oswald"/>
                <a:cs typeface="Oswald"/>
                <a:sym typeface="Oswald"/>
              </a:rPr>
              <a:t>GENERATE KEYWORDS  |  SEARCH STRING SUGGESTIONS |  TOPIC SCOPING</a:t>
            </a:r>
            <a:r>
              <a:rPr b="0" i="0" lang="en" sz="1800" u="none" cap="none" strike="noStrike">
                <a:solidFill>
                  <a:srgbClr val="FFC000"/>
                </a:solidFill>
                <a:latin typeface="Oswald"/>
                <a:ea typeface="Oswald"/>
                <a:cs typeface="Oswald"/>
                <a:sym typeface="Oswald"/>
              </a:rPr>
              <a:t> </a:t>
            </a:r>
            <a:endParaRPr b="0" i="0" sz="1800" u="none" cap="none" strike="noStrike">
              <a:solidFill>
                <a:srgbClr val="FFC000"/>
              </a:solidFill>
              <a:latin typeface="Oswald"/>
              <a:ea typeface="Oswald"/>
              <a:cs typeface="Oswald"/>
              <a:sym typeface="Oswald"/>
            </a:endParaRPr>
          </a:p>
        </p:txBody>
      </p:sp>
      <p:sp>
        <p:nvSpPr>
          <p:cNvPr id="242" name="Google Shape;242;p12"/>
          <p:cNvSpPr txBox="1"/>
          <p:nvPr/>
        </p:nvSpPr>
        <p:spPr>
          <a:xfrm>
            <a:off x="1264820" y="2006899"/>
            <a:ext cx="6351169" cy="52322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As a sociologist researching collaboration among scientists in biology labs, provide me with 10 keywords for an academic literature search.</a:t>
            </a:r>
            <a:endParaRPr/>
          </a:p>
        </p:txBody>
      </p:sp>
      <p:sp>
        <p:nvSpPr>
          <p:cNvPr id="243" name="Google Shape;243;p12"/>
          <p:cNvSpPr txBox="1"/>
          <p:nvPr/>
        </p:nvSpPr>
        <p:spPr>
          <a:xfrm>
            <a:off x="1264820" y="3333591"/>
            <a:ext cx="6351300" cy="5232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What search string could I use in PubMed or a library database to find relevant literature? Give </a:t>
            </a:r>
            <a:r>
              <a:rPr lang="en">
                <a:solidFill>
                  <a:schemeClr val="lt1"/>
                </a:solidFill>
              </a:rPr>
              <a:t>an </a:t>
            </a:r>
            <a:r>
              <a:rPr b="0" i="0" lang="en" sz="1400" u="none" cap="none" strike="noStrike">
                <a:solidFill>
                  <a:schemeClr val="lt1"/>
                </a:solidFill>
                <a:latin typeface="Arial"/>
                <a:ea typeface="Arial"/>
                <a:cs typeface="Arial"/>
                <a:sym typeface="Arial"/>
              </a:rPr>
              <a:t>example</a:t>
            </a:r>
            <a:r>
              <a:rPr lang="en">
                <a:solidFill>
                  <a:schemeClr val="lt1"/>
                </a:solidFill>
              </a:rPr>
              <a:t> for each of the options.</a:t>
            </a:r>
            <a:endParaRPr/>
          </a:p>
        </p:txBody>
      </p:sp>
      <p:sp>
        <p:nvSpPr>
          <p:cNvPr id="244" name="Google Shape;244;p12"/>
          <p:cNvSpPr txBox="1"/>
          <p:nvPr/>
        </p:nvSpPr>
        <p:spPr>
          <a:xfrm>
            <a:off x="1264819" y="4042640"/>
            <a:ext cx="6351300" cy="5232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Identify 5 specific topics in this area for further exploration.</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Creat</a:t>
            </a:r>
            <a:r>
              <a:rPr lang="en">
                <a:solidFill>
                  <a:schemeClr val="lt1"/>
                </a:solidFill>
              </a:rPr>
              <a:t>e an additional search string for PubMed.</a:t>
            </a:r>
            <a:r>
              <a:rPr b="0" i="0" lang="en" sz="1400" u="none" cap="none" strike="noStrike">
                <a:solidFill>
                  <a:schemeClr val="lt1"/>
                </a:solidFill>
                <a:latin typeface="Arial"/>
                <a:ea typeface="Arial"/>
                <a:cs typeface="Arial"/>
                <a:sym typeface="Arial"/>
              </a:rPr>
              <a:t> </a:t>
            </a:r>
            <a:endParaRPr/>
          </a:p>
        </p:txBody>
      </p:sp>
      <p:sp>
        <p:nvSpPr>
          <p:cNvPr id="245" name="Google Shape;245;p12"/>
          <p:cNvSpPr txBox="1"/>
          <p:nvPr/>
        </p:nvSpPr>
        <p:spPr>
          <a:xfrm>
            <a:off x="388103" y="1533822"/>
            <a:ext cx="2679950" cy="503184"/>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3F3F3"/>
                </a:solidFill>
                <a:latin typeface="Courier New"/>
                <a:ea typeface="Courier New"/>
                <a:cs typeface="Courier New"/>
                <a:sym typeface="Courier New"/>
              </a:rPr>
              <a:t>Possible prompt</a:t>
            </a:r>
            <a:endParaRPr b="0" i="0" sz="1800" u="none" cap="none" strike="noStrike">
              <a:solidFill>
                <a:srgbClr val="F3F3F3"/>
              </a:solidFill>
              <a:latin typeface="Courier New"/>
              <a:ea typeface="Courier New"/>
              <a:cs typeface="Courier New"/>
              <a:sym typeface="Courier New"/>
            </a:endParaRPr>
          </a:p>
        </p:txBody>
      </p:sp>
      <p:sp>
        <p:nvSpPr>
          <p:cNvPr id="246" name="Google Shape;246;p12"/>
          <p:cNvSpPr txBox="1"/>
          <p:nvPr/>
        </p:nvSpPr>
        <p:spPr>
          <a:xfrm>
            <a:off x="388103" y="2745375"/>
            <a:ext cx="26799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3F3F3"/>
                </a:solidFill>
                <a:latin typeface="Courier New"/>
                <a:ea typeface="Courier New"/>
                <a:cs typeface="Courier New"/>
                <a:sym typeface="Courier New"/>
              </a:rPr>
              <a:t>Follow-up prompts</a:t>
            </a:r>
            <a:endParaRPr b="0" i="0" sz="1800" u="none" cap="none" strike="noStrike">
              <a:solidFill>
                <a:srgbClr val="F3F3F3"/>
              </a:solidFill>
              <a:latin typeface="Courier New"/>
              <a:ea typeface="Courier New"/>
              <a:cs typeface="Courier New"/>
              <a:sym typeface="Courier New"/>
            </a:endParaRPr>
          </a:p>
        </p:txBody>
      </p:sp>
      <p:cxnSp>
        <p:nvCxnSpPr>
          <p:cNvPr id="247" name="Google Shape;247;p12"/>
          <p:cNvCxnSpPr/>
          <p:nvPr/>
        </p:nvCxnSpPr>
        <p:spPr>
          <a:xfrm flipH="1" rot="-5400000">
            <a:off x="544472" y="3514276"/>
            <a:ext cx="925200" cy="515700"/>
          </a:xfrm>
          <a:prstGeom prst="bentConnector2">
            <a:avLst/>
          </a:prstGeom>
          <a:noFill/>
          <a:ln cap="flat" cmpd="sng" w="9525">
            <a:solidFill>
              <a:srgbClr val="31EAFE"/>
            </a:solidFill>
            <a:prstDash val="solid"/>
            <a:round/>
            <a:headEnd len="sm" w="sm" type="none"/>
            <a:tailEnd len="med" w="med" type="triangle"/>
          </a:ln>
        </p:spPr>
      </p:cxnSp>
      <p:cxnSp>
        <p:nvCxnSpPr>
          <p:cNvPr id="248" name="Google Shape;248;p12"/>
          <p:cNvCxnSpPr>
            <a:endCxn id="243" idx="1"/>
          </p:cNvCxnSpPr>
          <p:nvPr/>
        </p:nvCxnSpPr>
        <p:spPr>
          <a:xfrm>
            <a:off x="749120" y="3595191"/>
            <a:ext cx="515700" cy="0"/>
          </a:xfrm>
          <a:prstGeom prst="straightConnector1">
            <a:avLst/>
          </a:prstGeom>
          <a:noFill/>
          <a:ln cap="flat" cmpd="sng" w="9525">
            <a:solidFill>
              <a:srgbClr val="31EAFE"/>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06351b6c07_0_53"/>
          <p:cNvSpPr txBox="1"/>
          <p:nvPr/>
        </p:nvSpPr>
        <p:spPr>
          <a:xfrm>
            <a:off x="0" y="0"/>
            <a:ext cx="9144000" cy="7233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F3F3F3"/>
                </a:solidFill>
                <a:latin typeface="Oswald"/>
                <a:ea typeface="Oswald"/>
                <a:cs typeface="Oswald"/>
                <a:sym typeface="Oswald"/>
              </a:rPr>
              <a:t>Activity</a:t>
            </a:r>
            <a:endParaRPr b="0" i="0" sz="3500" u="none" cap="none" strike="noStrike">
              <a:solidFill>
                <a:srgbClr val="F3F3F3"/>
              </a:solidFill>
              <a:latin typeface="Oswald"/>
              <a:ea typeface="Oswald"/>
              <a:cs typeface="Oswald"/>
              <a:sym typeface="Oswald"/>
            </a:endParaRPr>
          </a:p>
        </p:txBody>
      </p:sp>
      <p:sp>
        <p:nvSpPr>
          <p:cNvPr id="254" name="Google Shape;254;g306351b6c07_0_53"/>
          <p:cNvSpPr txBox="1"/>
          <p:nvPr/>
        </p:nvSpPr>
        <p:spPr>
          <a:xfrm>
            <a:off x="749226" y="852825"/>
            <a:ext cx="82164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28A24"/>
                </a:solidFill>
                <a:latin typeface="Oswald"/>
                <a:ea typeface="Oswald"/>
                <a:cs typeface="Oswald"/>
                <a:sym typeface="Oswald"/>
              </a:rPr>
              <a:t>GENERATE KEYWORDS  |  SEARCH STRING SUGGESTIONS |  USE TOOL | TOPIC SCOPING</a:t>
            </a:r>
            <a:r>
              <a:rPr b="0" i="0" lang="en" sz="1800" u="none" cap="none" strike="noStrike">
                <a:solidFill>
                  <a:srgbClr val="FFC000"/>
                </a:solidFill>
                <a:latin typeface="Oswald"/>
                <a:ea typeface="Oswald"/>
                <a:cs typeface="Oswald"/>
                <a:sym typeface="Oswald"/>
              </a:rPr>
              <a:t> </a:t>
            </a:r>
            <a:endParaRPr b="0" i="0" sz="1800" u="none" cap="none" strike="noStrike">
              <a:solidFill>
                <a:srgbClr val="FFC000"/>
              </a:solidFill>
              <a:latin typeface="Oswald"/>
              <a:ea typeface="Oswald"/>
              <a:cs typeface="Oswald"/>
              <a:sym typeface="Oswald"/>
            </a:endParaRPr>
          </a:p>
        </p:txBody>
      </p:sp>
      <p:sp>
        <p:nvSpPr>
          <p:cNvPr id="255" name="Google Shape;255;g306351b6c07_0_53"/>
          <p:cNvSpPr txBox="1"/>
          <p:nvPr/>
        </p:nvSpPr>
        <p:spPr>
          <a:xfrm>
            <a:off x="1264820" y="2235499"/>
            <a:ext cx="6351300" cy="5232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As a sociologist researching collaboration among scientists in biology labs, provide me with 10 keywords for an academic literature search.</a:t>
            </a:r>
            <a:endParaRPr/>
          </a:p>
        </p:txBody>
      </p:sp>
      <p:sp>
        <p:nvSpPr>
          <p:cNvPr id="256" name="Google Shape;256;g306351b6c07_0_53"/>
          <p:cNvSpPr txBox="1"/>
          <p:nvPr/>
        </p:nvSpPr>
        <p:spPr>
          <a:xfrm>
            <a:off x="1264820" y="3333591"/>
            <a:ext cx="6351300" cy="3078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What search string could I use in </a:t>
            </a:r>
            <a:r>
              <a:rPr lang="en">
                <a:solidFill>
                  <a:schemeClr val="lt1"/>
                </a:solidFill>
              </a:rPr>
              <a:t>Google Scholar</a:t>
            </a:r>
            <a:r>
              <a:rPr b="0" i="0" lang="en" sz="1400" u="none" cap="none" strike="noStrike">
                <a:solidFill>
                  <a:schemeClr val="lt1"/>
                </a:solidFill>
                <a:latin typeface="Arial"/>
                <a:ea typeface="Arial"/>
                <a:cs typeface="Arial"/>
                <a:sym typeface="Arial"/>
              </a:rPr>
              <a:t> to find relevant literature?</a:t>
            </a:r>
            <a:endParaRPr>
              <a:solidFill>
                <a:schemeClr val="lt1"/>
              </a:solidFill>
            </a:endParaRPr>
          </a:p>
        </p:txBody>
      </p:sp>
      <p:sp>
        <p:nvSpPr>
          <p:cNvPr id="257" name="Google Shape;257;g306351b6c07_0_53"/>
          <p:cNvSpPr txBox="1"/>
          <p:nvPr/>
        </p:nvSpPr>
        <p:spPr>
          <a:xfrm>
            <a:off x="1264819" y="4576040"/>
            <a:ext cx="6351300" cy="3078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Identify 5 specific topics in this area for further exploration.</a:t>
            </a:r>
            <a:endParaRPr/>
          </a:p>
        </p:txBody>
      </p:sp>
      <p:sp>
        <p:nvSpPr>
          <p:cNvPr id="258" name="Google Shape;258;g306351b6c07_0_53"/>
          <p:cNvSpPr txBox="1"/>
          <p:nvPr/>
        </p:nvSpPr>
        <p:spPr>
          <a:xfrm>
            <a:off x="388103" y="1762422"/>
            <a:ext cx="26799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3F3F3"/>
                </a:solidFill>
                <a:latin typeface="Courier New"/>
                <a:ea typeface="Courier New"/>
                <a:cs typeface="Courier New"/>
                <a:sym typeface="Courier New"/>
              </a:rPr>
              <a:t>Possible prompt</a:t>
            </a:r>
            <a:endParaRPr b="0" i="0" sz="1800" u="none" cap="none" strike="noStrike">
              <a:solidFill>
                <a:srgbClr val="F3F3F3"/>
              </a:solidFill>
              <a:latin typeface="Courier New"/>
              <a:ea typeface="Courier New"/>
              <a:cs typeface="Courier New"/>
              <a:sym typeface="Courier New"/>
            </a:endParaRPr>
          </a:p>
        </p:txBody>
      </p:sp>
      <p:sp>
        <p:nvSpPr>
          <p:cNvPr id="259" name="Google Shape;259;g306351b6c07_0_53"/>
          <p:cNvSpPr txBox="1"/>
          <p:nvPr/>
        </p:nvSpPr>
        <p:spPr>
          <a:xfrm>
            <a:off x="388103" y="2745375"/>
            <a:ext cx="2679900" cy="461700"/>
          </a:xfrm>
          <a:prstGeom prst="rect">
            <a:avLst/>
          </a:prstGeom>
          <a:noFill/>
          <a:ln>
            <a:noFill/>
          </a:ln>
        </p:spPr>
        <p:txBody>
          <a:bodyPr anchorCtr="0" anchor="t" bIns="91425" lIns="91425" spcFirstLastPara="1" rIns="91425" wrap="square" tIns="91425">
            <a:spAutoFit/>
          </a:bodyPr>
          <a:lstStyle/>
          <a:p>
            <a:pPr indent="0" lvl="0" marL="114300" marR="0" rtl="0" algn="l">
              <a:lnSpc>
                <a:spcPct val="115000"/>
              </a:lnSpc>
              <a:spcBef>
                <a:spcPts val="0"/>
              </a:spcBef>
              <a:spcAft>
                <a:spcPts val="0"/>
              </a:spcAft>
              <a:buNone/>
            </a:pPr>
            <a:r>
              <a:rPr b="0" i="0" lang="en" sz="1800" u="none" cap="none" strike="noStrike">
                <a:solidFill>
                  <a:srgbClr val="F3F3F3"/>
                </a:solidFill>
                <a:latin typeface="Courier New"/>
                <a:ea typeface="Courier New"/>
                <a:cs typeface="Courier New"/>
                <a:sym typeface="Courier New"/>
              </a:rPr>
              <a:t>Follow-up prompts</a:t>
            </a:r>
            <a:endParaRPr b="0" i="0" sz="1800" u="none" cap="none" strike="noStrike">
              <a:solidFill>
                <a:srgbClr val="F3F3F3"/>
              </a:solidFill>
              <a:latin typeface="Courier New"/>
              <a:ea typeface="Courier New"/>
              <a:cs typeface="Courier New"/>
              <a:sym typeface="Courier New"/>
            </a:endParaRPr>
          </a:p>
        </p:txBody>
      </p:sp>
      <p:cxnSp>
        <p:nvCxnSpPr>
          <p:cNvPr id="260" name="Google Shape;260;g306351b6c07_0_53"/>
          <p:cNvCxnSpPr>
            <a:endCxn id="256" idx="1"/>
          </p:cNvCxnSpPr>
          <p:nvPr/>
        </p:nvCxnSpPr>
        <p:spPr>
          <a:xfrm>
            <a:off x="749120" y="3487491"/>
            <a:ext cx="515700" cy="0"/>
          </a:xfrm>
          <a:prstGeom prst="straightConnector1">
            <a:avLst/>
          </a:prstGeom>
          <a:noFill/>
          <a:ln cap="flat" cmpd="sng" w="9525">
            <a:solidFill>
              <a:srgbClr val="31EAFE"/>
            </a:solidFill>
            <a:prstDash val="solid"/>
            <a:round/>
            <a:headEnd len="sm" w="sm" type="none"/>
            <a:tailEnd len="med" w="med" type="triangle"/>
          </a:ln>
        </p:spPr>
      </p:cxnSp>
      <p:sp>
        <p:nvSpPr>
          <p:cNvPr id="261" name="Google Shape;261;g306351b6c07_0_53"/>
          <p:cNvSpPr txBox="1"/>
          <p:nvPr/>
        </p:nvSpPr>
        <p:spPr>
          <a:xfrm>
            <a:off x="1264819" y="3917015"/>
            <a:ext cx="6351300" cy="307800"/>
          </a:xfrm>
          <a:prstGeom prst="rect">
            <a:avLst/>
          </a:prstGeom>
          <a:noFill/>
          <a:ln cap="flat" cmpd="sng" w="9525">
            <a:solidFill>
              <a:srgbClr val="F28A2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a:solidFill>
                  <a:schemeClr val="lt1"/>
                </a:solidFill>
              </a:rPr>
              <a:t>Use the suggested search string in Google scholar and evaluate the results.</a:t>
            </a:r>
            <a:endParaRPr/>
          </a:p>
        </p:txBody>
      </p:sp>
      <p:cxnSp>
        <p:nvCxnSpPr>
          <p:cNvPr id="262" name="Google Shape;262;g306351b6c07_0_53"/>
          <p:cNvCxnSpPr/>
          <p:nvPr/>
        </p:nvCxnSpPr>
        <p:spPr>
          <a:xfrm flipH="1" rot="-5400000">
            <a:off x="544472" y="3972676"/>
            <a:ext cx="925200" cy="515700"/>
          </a:xfrm>
          <a:prstGeom prst="bentConnector2">
            <a:avLst/>
          </a:prstGeom>
          <a:noFill/>
          <a:ln cap="flat" cmpd="sng" w="9525">
            <a:solidFill>
              <a:srgbClr val="31EAFE"/>
            </a:solidFill>
            <a:prstDash val="solid"/>
            <a:round/>
            <a:headEnd len="sm" w="sm" type="none"/>
            <a:tailEnd len="med" w="med" type="triangle"/>
          </a:ln>
        </p:spPr>
      </p:cxnSp>
      <p:sp>
        <p:nvSpPr>
          <p:cNvPr id="263" name="Google Shape;263;g306351b6c07_0_53"/>
          <p:cNvSpPr txBox="1"/>
          <p:nvPr/>
        </p:nvSpPr>
        <p:spPr>
          <a:xfrm>
            <a:off x="2671150" y="1314525"/>
            <a:ext cx="3379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lt1"/>
                </a:solidFill>
                <a:hlinkClick r:id="rId3">
                  <a:extLst>
                    <a:ext uri="{A12FA001-AC4F-418D-AE19-62706E023703}">
                      <ahyp:hlinkClr val="tx"/>
                    </a:ext>
                  </a:extLst>
                </a:hlinkClick>
              </a:rPr>
              <a:t>https://copilot.cloud.microsoft.com</a:t>
            </a:r>
            <a:r>
              <a:rPr lang="en" sz="1900">
                <a:solidFill>
                  <a:schemeClr val="lt1"/>
                </a:solidFill>
              </a:rPr>
              <a:t> </a:t>
            </a:r>
            <a:endParaRPr sz="19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nvSpPr>
        <p:spPr>
          <a:xfrm>
            <a:off x="0" y="1964700"/>
            <a:ext cx="9144000" cy="7233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Primary considerations</a:t>
            </a:r>
            <a:endParaRPr b="0" i="0" sz="3500" u="none" cap="none" strike="noStrike">
              <a:solidFill>
                <a:srgbClr val="F3F3F3"/>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5"/>
          <p:cNvSpPr txBox="1"/>
          <p:nvPr/>
        </p:nvSpPr>
        <p:spPr>
          <a:xfrm>
            <a:off x="1935148" y="141184"/>
            <a:ext cx="5112766" cy="677078"/>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AI-assisted literature review</a:t>
            </a:r>
            <a:endParaRPr b="0" i="0" sz="3200" u="none" cap="none" strike="noStrike">
              <a:solidFill>
                <a:srgbClr val="F3F3F3"/>
              </a:solidFill>
              <a:latin typeface="Oswald"/>
              <a:ea typeface="Oswald"/>
              <a:cs typeface="Oswald"/>
              <a:sym typeface="Oswald"/>
            </a:endParaRPr>
          </a:p>
        </p:txBody>
      </p:sp>
      <p:sp>
        <p:nvSpPr>
          <p:cNvPr id="269" name="Google Shape;269;p15"/>
          <p:cNvSpPr txBox="1"/>
          <p:nvPr/>
        </p:nvSpPr>
        <p:spPr>
          <a:xfrm>
            <a:off x="1795124" y="875632"/>
            <a:ext cx="5553752" cy="436116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aleway"/>
              <a:ea typeface="Raleway"/>
              <a:cs typeface="Raleway"/>
              <a:sym typeface="Raleway"/>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Develop a search strategy</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rgbClr val="F38A24"/>
                </a:solidFill>
                <a:latin typeface="Arial"/>
                <a:ea typeface="Arial"/>
                <a:cs typeface="Arial"/>
                <a:sym typeface="Arial"/>
              </a:rPr>
              <a:t>Flavors of literature search tools</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rgbClr val="F38A24"/>
                </a:solidFill>
                <a:latin typeface="Arial"/>
                <a:ea typeface="Arial"/>
                <a:cs typeface="Arial"/>
                <a:sym typeface="Arial"/>
              </a:rPr>
              <a:t>Screen and triangulate your results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Organize selected literature into a matrix</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Analyse to identify patterns &amp; gaps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Synthesise and write</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Revise</a:t>
            </a:r>
            <a:r>
              <a:rPr b="0" i="0" lang="en" sz="2000" u="none" cap="none" strike="noStrike">
                <a:solidFill>
                  <a:schemeClr val="lt1"/>
                </a:solidFill>
                <a:latin typeface="Open Sans"/>
                <a:ea typeface="Open Sans"/>
                <a:cs typeface="Open Sans"/>
                <a:sym typeface="Open Sans"/>
              </a:rPr>
              <a:t> </a:t>
            </a:r>
            <a:endParaRPr b="0" i="0" sz="2000" u="none" cap="none" strike="noStrike">
              <a:solidFill>
                <a:schemeClr val="lt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800"/>
              <a:buFont typeface="Arial"/>
              <a:buNone/>
            </a:pPr>
            <a:r>
              <a:t/>
            </a:r>
            <a:endParaRPr b="0" i="1" sz="800" u="none" cap="none" strike="noStrike">
              <a:solidFill>
                <a:schemeClr val="dk1"/>
              </a:solidFill>
              <a:latin typeface="JetBrains Mono"/>
              <a:ea typeface="JetBrains Mono"/>
              <a:cs typeface="JetBrains Mono"/>
              <a:sym typeface="JetBrains Mono"/>
            </a:endParaRPr>
          </a:p>
          <a:p>
            <a:pPr indent="0" lvl="0" marL="57150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2"/>
              </a:solidFill>
              <a:latin typeface="JetBrains Mono"/>
              <a:ea typeface="JetBrains Mono"/>
              <a:cs typeface="JetBrains Mono"/>
              <a:sym typeface="JetBrai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nvSpPr>
        <p:spPr>
          <a:xfrm>
            <a:off x="411500" y="344100"/>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 </a:t>
            </a:r>
            <a:r>
              <a:rPr lang="en" sz="3200">
                <a:solidFill>
                  <a:srgbClr val="F3F3F3"/>
                </a:solidFill>
                <a:latin typeface="Oswald"/>
                <a:ea typeface="Oswald"/>
                <a:cs typeface="Oswald"/>
                <a:sym typeface="Oswald"/>
              </a:rPr>
              <a:t>AI Assistance in </a:t>
            </a:r>
            <a:r>
              <a:rPr b="0" i="0" lang="en" sz="3200" u="none" cap="none" strike="noStrike">
                <a:solidFill>
                  <a:srgbClr val="F3F3F3"/>
                </a:solidFill>
                <a:latin typeface="Oswald"/>
                <a:ea typeface="Oswald"/>
                <a:cs typeface="Oswald"/>
                <a:sym typeface="Oswald"/>
              </a:rPr>
              <a:t>Li</a:t>
            </a:r>
            <a:r>
              <a:rPr lang="en" sz="3200">
                <a:solidFill>
                  <a:srgbClr val="F3F3F3"/>
                </a:solidFill>
                <a:latin typeface="Oswald"/>
                <a:ea typeface="Oswald"/>
                <a:cs typeface="Oswald"/>
                <a:sym typeface="Oswald"/>
              </a:rPr>
              <a:t>brary tools</a:t>
            </a:r>
            <a:endParaRPr b="0" i="0" sz="3200" u="none" cap="none" strike="noStrike">
              <a:solidFill>
                <a:srgbClr val="F3F3F3"/>
              </a:solidFill>
              <a:latin typeface="Oswald"/>
              <a:ea typeface="Oswald"/>
              <a:cs typeface="Oswald"/>
              <a:sym typeface="Oswald"/>
            </a:endParaRPr>
          </a:p>
        </p:txBody>
      </p:sp>
      <p:grpSp>
        <p:nvGrpSpPr>
          <p:cNvPr id="275" name="Google Shape;275;p25"/>
          <p:cNvGrpSpPr/>
          <p:nvPr/>
        </p:nvGrpSpPr>
        <p:grpSpPr>
          <a:xfrm>
            <a:off x="106425" y="108050"/>
            <a:ext cx="476700" cy="502500"/>
            <a:chOff x="95250" y="112575"/>
            <a:chExt cx="476700" cy="502500"/>
          </a:xfrm>
        </p:grpSpPr>
        <p:cxnSp>
          <p:nvCxnSpPr>
            <p:cNvPr id="276" name="Google Shape;276;p2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277" name="Google Shape;277;p2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278" name="Google Shape;278;p25"/>
          <p:cNvGrpSpPr/>
          <p:nvPr/>
        </p:nvGrpSpPr>
        <p:grpSpPr>
          <a:xfrm flipH="1">
            <a:off x="8560875" y="108050"/>
            <a:ext cx="476700" cy="502500"/>
            <a:chOff x="95250" y="112575"/>
            <a:chExt cx="476700" cy="502500"/>
          </a:xfrm>
        </p:grpSpPr>
        <p:cxnSp>
          <p:nvCxnSpPr>
            <p:cNvPr id="279" name="Google Shape;279;p2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280" name="Google Shape;280;p2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281" name="Google Shape;281;p25"/>
          <p:cNvGrpSpPr/>
          <p:nvPr/>
        </p:nvGrpSpPr>
        <p:grpSpPr>
          <a:xfrm rot="-5400000">
            <a:off x="106425" y="4557750"/>
            <a:ext cx="476700" cy="502500"/>
            <a:chOff x="95250" y="112575"/>
            <a:chExt cx="476700" cy="502500"/>
          </a:xfrm>
        </p:grpSpPr>
        <p:cxnSp>
          <p:nvCxnSpPr>
            <p:cNvPr id="282" name="Google Shape;282;p2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283" name="Google Shape;283;p2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284" name="Google Shape;284;p25"/>
          <p:cNvGrpSpPr/>
          <p:nvPr/>
        </p:nvGrpSpPr>
        <p:grpSpPr>
          <a:xfrm rot="10800000">
            <a:off x="8560875" y="4557750"/>
            <a:ext cx="476700" cy="502500"/>
            <a:chOff x="95250" y="112575"/>
            <a:chExt cx="476700" cy="502500"/>
          </a:xfrm>
        </p:grpSpPr>
        <p:cxnSp>
          <p:nvCxnSpPr>
            <p:cNvPr id="285" name="Google Shape;285;p2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286" name="Google Shape;286;p2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id="287" name="Google Shape;287;p25"/>
          <p:cNvPicPr preferRelativeResize="0"/>
          <p:nvPr/>
        </p:nvPicPr>
        <p:blipFill>
          <a:blip r:embed="rId3">
            <a:alphaModFix/>
          </a:blip>
          <a:stretch>
            <a:fillRect/>
          </a:stretch>
        </p:blipFill>
        <p:spPr>
          <a:xfrm>
            <a:off x="152400" y="1335953"/>
            <a:ext cx="8839204" cy="2011264"/>
          </a:xfrm>
          <a:prstGeom prst="rect">
            <a:avLst/>
          </a:prstGeom>
          <a:noFill/>
          <a:ln>
            <a:noFill/>
          </a:ln>
        </p:spPr>
      </p:pic>
      <p:sp>
        <p:nvSpPr>
          <p:cNvPr id="288" name="Google Shape;288;p25"/>
          <p:cNvSpPr txBox="1"/>
          <p:nvPr/>
        </p:nvSpPr>
        <p:spPr>
          <a:xfrm>
            <a:off x="305225" y="4520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https://www.jstor.org</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1"/>
          <p:cNvSpPr txBox="1"/>
          <p:nvPr/>
        </p:nvSpPr>
        <p:spPr>
          <a:xfrm>
            <a:off x="127449" y="134150"/>
            <a:ext cx="8751855" cy="677078"/>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Semantic Scholar: a corpus for AI models in academia</a:t>
            </a:r>
            <a:endParaRPr b="0" i="0" sz="3200" u="none" cap="none" strike="noStrike">
              <a:solidFill>
                <a:srgbClr val="F3F3F3"/>
              </a:solidFill>
              <a:latin typeface="Oswald"/>
              <a:ea typeface="Oswald"/>
              <a:cs typeface="Oswald"/>
              <a:sym typeface="Oswald"/>
            </a:endParaRPr>
          </a:p>
        </p:txBody>
      </p:sp>
      <p:pic>
        <p:nvPicPr>
          <p:cNvPr id="294" name="Google Shape;294;p21"/>
          <p:cNvPicPr preferRelativeResize="0"/>
          <p:nvPr/>
        </p:nvPicPr>
        <p:blipFill rotWithShape="1">
          <a:blip r:embed="rId3">
            <a:alphaModFix/>
          </a:blip>
          <a:srcRect b="39536" l="0" r="0" t="0"/>
          <a:stretch/>
        </p:blipFill>
        <p:spPr>
          <a:xfrm>
            <a:off x="579749" y="1451570"/>
            <a:ext cx="7984502" cy="3005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nvSpPr>
        <p:spPr>
          <a:xfrm>
            <a:off x="452200" y="134150"/>
            <a:ext cx="55146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400080"/>
                </a:solidFill>
                <a:latin typeface="Oswald"/>
                <a:ea typeface="Oswald"/>
                <a:cs typeface="Oswald"/>
                <a:sym typeface="Oswald"/>
              </a:rPr>
              <a:t>Chatbots for Literature Discovery</a:t>
            </a:r>
            <a:endParaRPr b="0" i="0" sz="3200" u="none" cap="none" strike="noStrike">
              <a:solidFill>
                <a:srgbClr val="400080"/>
              </a:solidFill>
              <a:latin typeface="Oswald"/>
              <a:ea typeface="Oswald"/>
              <a:cs typeface="Oswald"/>
              <a:sym typeface="Oswald"/>
            </a:endParaRPr>
          </a:p>
        </p:txBody>
      </p:sp>
      <p:grpSp>
        <p:nvGrpSpPr>
          <p:cNvPr id="300" name="Google Shape;300;p22"/>
          <p:cNvGrpSpPr/>
          <p:nvPr/>
        </p:nvGrpSpPr>
        <p:grpSpPr>
          <a:xfrm rot="-5400000">
            <a:off x="106425" y="4557750"/>
            <a:ext cx="476700" cy="502500"/>
            <a:chOff x="95250" y="112575"/>
            <a:chExt cx="476700" cy="502500"/>
          </a:xfrm>
        </p:grpSpPr>
        <p:cxnSp>
          <p:nvCxnSpPr>
            <p:cNvPr id="301" name="Google Shape;301;p2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302" name="Google Shape;302;p2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303" name="Google Shape;303;p22"/>
          <p:cNvGrpSpPr/>
          <p:nvPr/>
        </p:nvGrpSpPr>
        <p:grpSpPr>
          <a:xfrm rot="10800000">
            <a:off x="8560875" y="4557750"/>
            <a:ext cx="476700" cy="502500"/>
            <a:chOff x="95250" y="112575"/>
            <a:chExt cx="476700" cy="502500"/>
          </a:xfrm>
        </p:grpSpPr>
        <p:cxnSp>
          <p:nvCxnSpPr>
            <p:cNvPr id="304" name="Google Shape;304;p2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305" name="Google Shape;305;p2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Screenshot of SciSpace prompt area" id="306" name="Google Shape;306;p22"/>
          <p:cNvPicPr preferRelativeResize="0"/>
          <p:nvPr/>
        </p:nvPicPr>
        <p:blipFill rotWithShape="1">
          <a:blip r:embed="rId3">
            <a:alphaModFix/>
          </a:blip>
          <a:srcRect b="0" l="974" r="6182" t="0"/>
          <a:stretch/>
        </p:blipFill>
        <p:spPr>
          <a:xfrm>
            <a:off x="178089" y="2108225"/>
            <a:ext cx="3875374" cy="1419475"/>
          </a:xfrm>
          <a:prstGeom prst="rect">
            <a:avLst/>
          </a:prstGeom>
          <a:noFill/>
          <a:ln cap="flat" cmpd="sng" w="9525">
            <a:solidFill>
              <a:srgbClr val="D9D9D9"/>
            </a:solidFill>
            <a:prstDash val="solid"/>
            <a:round/>
            <a:headEnd len="sm" w="sm" type="none"/>
            <a:tailEnd len="sm" w="sm" type="none"/>
          </a:ln>
        </p:spPr>
      </p:pic>
      <p:pic>
        <p:nvPicPr>
          <p:cNvPr descr="Screenshot of perplexity.ai prompt area" id="307" name="Google Shape;307;p22"/>
          <p:cNvPicPr preferRelativeResize="0"/>
          <p:nvPr/>
        </p:nvPicPr>
        <p:blipFill rotWithShape="1">
          <a:blip r:embed="rId4">
            <a:alphaModFix/>
          </a:blip>
          <a:srcRect b="2267" l="729" r="2032" t="0"/>
          <a:stretch/>
        </p:blipFill>
        <p:spPr>
          <a:xfrm>
            <a:off x="4208307" y="2108225"/>
            <a:ext cx="4757604" cy="1419475"/>
          </a:xfrm>
          <a:prstGeom prst="rect">
            <a:avLst/>
          </a:prstGeom>
          <a:noFill/>
          <a:ln cap="flat" cmpd="sng" w="9525">
            <a:solidFill>
              <a:srgbClr val="D9D9D9"/>
            </a:solidFill>
            <a:prstDash val="solid"/>
            <a:round/>
            <a:headEnd len="sm" w="sm" type="none"/>
            <a:tailEnd len="sm" w="sm" type="none"/>
          </a:ln>
        </p:spPr>
      </p:pic>
      <p:pic>
        <p:nvPicPr>
          <p:cNvPr descr="Image of perplexity.ai logo" id="308" name="Google Shape;308;p22"/>
          <p:cNvPicPr preferRelativeResize="0"/>
          <p:nvPr/>
        </p:nvPicPr>
        <p:blipFill rotWithShape="1">
          <a:blip r:embed="rId5">
            <a:alphaModFix/>
          </a:blip>
          <a:srcRect b="0" l="0" r="0" t="0"/>
          <a:stretch/>
        </p:blipFill>
        <p:spPr>
          <a:xfrm>
            <a:off x="5268062" y="1439800"/>
            <a:ext cx="2638075" cy="578900"/>
          </a:xfrm>
          <a:prstGeom prst="rect">
            <a:avLst/>
          </a:prstGeom>
          <a:noFill/>
          <a:ln>
            <a:noFill/>
          </a:ln>
        </p:spPr>
      </p:pic>
      <p:pic>
        <p:nvPicPr>
          <p:cNvPr descr="Image of Consensus logo" id="309" name="Google Shape;309;p22"/>
          <p:cNvPicPr preferRelativeResize="0"/>
          <p:nvPr/>
        </p:nvPicPr>
        <p:blipFill rotWithShape="1">
          <a:blip r:embed="rId6">
            <a:alphaModFix/>
          </a:blip>
          <a:srcRect b="0" l="0" r="0" t="0"/>
          <a:stretch/>
        </p:blipFill>
        <p:spPr>
          <a:xfrm>
            <a:off x="1677262" y="3931275"/>
            <a:ext cx="1531817" cy="868725"/>
          </a:xfrm>
          <a:prstGeom prst="rect">
            <a:avLst/>
          </a:prstGeom>
          <a:noFill/>
          <a:ln>
            <a:noFill/>
          </a:ln>
        </p:spPr>
      </p:pic>
      <p:pic>
        <p:nvPicPr>
          <p:cNvPr descr="Image of SciSpace logo" id="310" name="Google Shape;310;p22"/>
          <p:cNvPicPr preferRelativeResize="0"/>
          <p:nvPr/>
        </p:nvPicPr>
        <p:blipFill rotWithShape="1">
          <a:blip r:embed="rId7">
            <a:alphaModFix/>
          </a:blip>
          <a:srcRect b="16277" l="2588" r="4309" t="12547"/>
          <a:stretch/>
        </p:blipFill>
        <p:spPr>
          <a:xfrm>
            <a:off x="707612" y="1439801"/>
            <a:ext cx="2816325" cy="578899"/>
          </a:xfrm>
          <a:prstGeom prst="rect">
            <a:avLst/>
          </a:prstGeom>
          <a:noFill/>
          <a:ln>
            <a:noFill/>
          </a:ln>
        </p:spPr>
      </p:pic>
      <p:pic>
        <p:nvPicPr>
          <p:cNvPr descr="Screenshot of consensus' prompt area" id="311" name="Google Shape;311;p22"/>
          <p:cNvPicPr preferRelativeResize="0"/>
          <p:nvPr/>
        </p:nvPicPr>
        <p:blipFill rotWithShape="1">
          <a:blip r:embed="rId8">
            <a:alphaModFix/>
          </a:blip>
          <a:srcRect b="0" l="1311" r="0" t="0"/>
          <a:stretch/>
        </p:blipFill>
        <p:spPr>
          <a:xfrm>
            <a:off x="3321412" y="3828675"/>
            <a:ext cx="4145326" cy="10739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Activity</a:t>
            </a:r>
            <a:endParaRPr b="0" i="0" sz="3200" u="none" cap="none" strike="noStrike">
              <a:solidFill>
                <a:srgbClr val="F3F3F3"/>
              </a:solidFill>
              <a:latin typeface="Oswald"/>
              <a:ea typeface="Oswald"/>
              <a:cs typeface="Oswald"/>
              <a:sym typeface="Oswald"/>
            </a:endParaRPr>
          </a:p>
        </p:txBody>
      </p:sp>
      <p:sp>
        <p:nvSpPr>
          <p:cNvPr id="317" name="Google Shape;317;p23"/>
          <p:cNvSpPr txBox="1"/>
          <p:nvPr/>
        </p:nvSpPr>
        <p:spPr>
          <a:xfrm>
            <a:off x="261900" y="811245"/>
            <a:ext cx="8882100" cy="427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 Open your browser and surf to </a:t>
            </a:r>
            <a:r>
              <a:rPr lang="en" sz="1500" u="sng">
                <a:solidFill>
                  <a:schemeClr val="hlink"/>
                </a:solidFill>
                <a:latin typeface="Corbel"/>
                <a:ea typeface="Corbel"/>
                <a:cs typeface="Corbel"/>
                <a:sym typeface="Corbel"/>
                <a:hlinkClick r:id="rId3"/>
              </a:rPr>
              <a:t>https://perplexity.ai</a:t>
            </a:r>
            <a:r>
              <a:rPr lang="en" sz="1500">
                <a:solidFill>
                  <a:schemeClr val="lt1"/>
                </a:solidFill>
                <a:latin typeface="Corbel"/>
                <a:ea typeface="Corbel"/>
                <a:cs typeface="Corbel"/>
                <a:sym typeface="Corbel"/>
              </a:rPr>
              <a:t>  </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 Open another tab and surf to </a:t>
            </a:r>
            <a:r>
              <a:rPr lang="en" sz="1500" u="sng">
                <a:solidFill>
                  <a:schemeClr val="hlink"/>
                </a:solidFill>
                <a:latin typeface="Corbel"/>
                <a:ea typeface="Corbel"/>
                <a:cs typeface="Corbel"/>
                <a:sym typeface="Corbel"/>
                <a:hlinkClick r:id="rId4"/>
              </a:rPr>
              <a:t>https://scholar.google.com</a:t>
            </a:r>
            <a:r>
              <a:rPr lang="en" sz="1500">
                <a:solidFill>
                  <a:schemeClr val="lt1"/>
                </a:solidFill>
                <a:latin typeface="Corbel"/>
                <a:ea typeface="Corbel"/>
                <a:cs typeface="Corbel"/>
                <a:sym typeface="Corbel"/>
              </a:rPr>
              <a:t> </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Question to address:</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How to make training events and material more findable, accessible, interoperable and re-usable?</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List practical recipes to make training events and material more findable, accessible, interoperable and re-usable.</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How do you need to change the question to get more concrete answers?</a:t>
            </a:r>
            <a:endParaRPr sz="1500">
              <a:solidFill>
                <a:schemeClr val="lt1"/>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br>
              <a:rPr lang="en" sz="1500">
                <a:solidFill>
                  <a:schemeClr val="lt1"/>
                </a:solidFill>
                <a:latin typeface="Corbel"/>
                <a:ea typeface="Corbel"/>
                <a:cs typeface="Corbel"/>
                <a:sym typeface="Corbel"/>
              </a:rPr>
            </a:br>
            <a:r>
              <a:rPr lang="en" sz="1500">
                <a:solidFill>
                  <a:srgbClr val="F28A24"/>
                </a:solidFill>
                <a:latin typeface="Corbel"/>
                <a:ea typeface="Corbel"/>
                <a:cs typeface="Corbel"/>
                <a:sym typeface="Corbel"/>
              </a:rPr>
              <a:t>Try to come up with concrete practical recipes which would help you how to do it.</a:t>
            </a:r>
            <a:endParaRPr sz="1500">
              <a:solidFill>
                <a:srgbClr val="F28A24"/>
              </a:solidFill>
              <a:latin typeface="Corbel"/>
              <a:ea typeface="Corbel"/>
              <a:cs typeface="Corbel"/>
              <a:sym typeface="Corbel"/>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Corbel"/>
                <a:ea typeface="Corbel"/>
                <a:cs typeface="Corbel"/>
                <a:sym typeface="Corbel"/>
              </a:rPr>
              <a:t>Document your process and evaluate what are useful approaches for both tools.</a:t>
            </a:r>
            <a:endParaRPr sz="1500">
              <a:solidFill>
                <a:schemeClr val="lt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F3F3F3"/>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txBox="1"/>
          <p:nvPr/>
        </p:nvSpPr>
        <p:spPr>
          <a:xfrm>
            <a:off x="127450" y="134150"/>
            <a:ext cx="8882100" cy="677078"/>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Interrogate new tools that have a chatbot</a:t>
            </a:r>
            <a:endParaRPr b="0" i="0" sz="3200" u="none" cap="none" strike="noStrike">
              <a:solidFill>
                <a:srgbClr val="F3F3F3"/>
              </a:solidFill>
              <a:latin typeface="Oswald"/>
              <a:ea typeface="Oswald"/>
              <a:cs typeface="Oswald"/>
              <a:sym typeface="Oswald"/>
            </a:endParaRPr>
          </a:p>
        </p:txBody>
      </p:sp>
      <p:grpSp>
        <p:nvGrpSpPr>
          <p:cNvPr id="323" name="Google Shape;323;p24"/>
          <p:cNvGrpSpPr/>
          <p:nvPr/>
        </p:nvGrpSpPr>
        <p:grpSpPr>
          <a:xfrm>
            <a:off x="6597994" y="3238500"/>
            <a:ext cx="2546006" cy="1905000"/>
            <a:chOff x="6597994" y="3238500"/>
            <a:chExt cx="2546006" cy="1905000"/>
          </a:xfrm>
        </p:grpSpPr>
        <p:pic>
          <p:nvPicPr>
            <p:cNvPr id="324" name="Google Shape;324;p24"/>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325" name="Google Shape;325;p24"/>
            <p:cNvGrpSpPr/>
            <p:nvPr/>
          </p:nvGrpSpPr>
          <p:grpSpPr>
            <a:xfrm>
              <a:off x="6597994" y="4608175"/>
              <a:ext cx="750713" cy="408650"/>
              <a:chOff x="6929719" y="4539950"/>
              <a:chExt cx="750713" cy="408650"/>
            </a:xfrm>
          </p:grpSpPr>
          <p:pic>
            <p:nvPicPr>
              <p:cNvPr id="326" name="Google Shape;326;p24"/>
              <p:cNvPicPr preferRelativeResize="0"/>
              <p:nvPr/>
            </p:nvPicPr>
            <p:blipFill rotWithShape="1">
              <a:blip r:embed="rId4">
                <a:alphaModFix/>
              </a:blip>
              <a:srcRect b="0" l="0" r="0" t="0"/>
              <a:stretch/>
            </p:blipFill>
            <p:spPr>
              <a:xfrm>
                <a:off x="6929719" y="4539950"/>
                <a:ext cx="750713" cy="408650"/>
              </a:xfrm>
              <a:prstGeom prst="rect">
                <a:avLst/>
              </a:prstGeom>
              <a:noFill/>
              <a:ln>
                <a:noFill/>
              </a:ln>
            </p:spPr>
          </p:pic>
          <p:sp>
            <p:nvSpPr>
              <p:cNvPr id="327" name="Google Shape;327;p24"/>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4"/>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4"/>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0" name="Google Shape;330;p24"/>
          <p:cNvSpPr txBox="1"/>
          <p:nvPr/>
        </p:nvSpPr>
        <p:spPr>
          <a:xfrm>
            <a:off x="261900" y="1002120"/>
            <a:ext cx="8882100" cy="3508623"/>
          </a:xfrm>
          <a:prstGeom prst="rect">
            <a:avLst/>
          </a:prstGeom>
          <a:noFill/>
          <a:ln>
            <a:noFill/>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None/>
            </a:pPr>
            <a:r>
              <a:t/>
            </a:r>
            <a:endParaRPr b="0" i="0" sz="1800" u="none" cap="none" strike="noStrike">
              <a:solidFill>
                <a:srgbClr val="F3F3F3"/>
              </a:solidFill>
              <a:latin typeface="Oswald"/>
              <a:ea typeface="Oswald"/>
              <a:cs typeface="Oswald"/>
              <a:sym typeface="Oswald"/>
            </a:endParaRPr>
          </a:p>
          <a:p>
            <a:pPr indent="-342900" lvl="0" marL="457200" marR="0" rtl="0" algn="l">
              <a:lnSpc>
                <a:spcPct val="100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Ask the tool or Perplexity about the new tool</a:t>
            </a:r>
            <a:endParaRPr/>
          </a:p>
          <a:p>
            <a:pPr indent="-228600" lvl="0" marL="457200" marR="0" rtl="0" algn="l">
              <a:lnSpc>
                <a:spcPct val="100000"/>
              </a:lnSpc>
              <a:spcBef>
                <a:spcPts val="0"/>
              </a:spcBef>
              <a:spcAft>
                <a:spcPts val="0"/>
              </a:spcAft>
              <a:buClr>
                <a:srgbClr val="F3F3F3"/>
              </a:buClr>
              <a:buSzPts val="1800"/>
              <a:buFont typeface="Oswald"/>
              <a:buNone/>
            </a:pPr>
            <a:r>
              <a:t/>
            </a:r>
            <a:endParaRPr b="0" i="0" sz="1800" u="none" cap="none" strike="noStrike">
              <a:solidFill>
                <a:srgbClr val="F3F3F3"/>
              </a:solidFill>
              <a:latin typeface="Oswald"/>
              <a:ea typeface="Oswald"/>
              <a:cs typeface="Oswald"/>
              <a:sym typeface="Oswald"/>
            </a:endParaRPr>
          </a:p>
          <a:p>
            <a:pPr indent="-342900" lvl="0" marL="457200" marR="0" rtl="0" algn="l">
              <a:lnSpc>
                <a:spcPct val="100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What can you do for free and what can you do with paid accounts?</a:t>
            </a:r>
            <a:endParaRPr/>
          </a:p>
          <a:p>
            <a:pPr indent="-342900" lvl="0" marL="457200" marR="0" rtl="0" algn="l">
              <a:lnSpc>
                <a:spcPct val="100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What are the data sources the tools are using?</a:t>
            </a:r>
            <a:endParaRPr b="0" i="0" sz="1800" u="none" cap="none" strike="noStrike">
              <a:solidFill>
                <a:srgbClr val="F3F3F3"/>
              </a:solidFill>
              <a:latin typeface="Oswald"/>
              <a:ea typeface="Oswald"/>
              <a:cs typeface="Oswald"/>
              <a:sym typeface="Oswald"/>
            </a:endParaRPr>
          </a:p>
          <a:p>
            <a:pPr indent="-342900" lvl="0" marL="457200" marR="0" rtl="0" algn="l">
              <a:lnSpc>
                <a:spcPct val="100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What models is the tool relying on?</a:t>
            </a:r>
            <a:endParaRPr/>
          </a:p>
          <a:p>
            <a:pPr indent="-342900" lvl="0" marL="457200" marR="0" rtl="0" algn="l">
              <a:lnSpc>
                <a:spcPct val="100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What other things will this tool do?</a:t>
            </a:r>
            <a:br>
              <a:rPr b="0" i="0" lang="en" sz="1800" u="none" cap="none" strike="noStrike">
                <a:solidFill>
                  <a:srgbClr val="F3F3F3"/>
                </a:solidFill>
                <a:latin typeface="Oswald"/>
                <a:ea typeface="Oswald"/>
                <a:cs typeface="Oswald"/>
                <a:sym typeface="Oswald"/>
              </a:rPr>
            </a:br>
            <a:r>
              <a:rPr b="0" i="0" lang="en" sz="1800" u="none" cap="none" strike="noStrike">
                <a:solidFill>
                  <a:srgbClr val="F3F3F3"/>
                </a:solidFill>
                <a:latin typeface="Oswald"/>
                <a:ea typeface="Oswald"/>
                <a:cs typeface="Oswald"/>
                <a:sym typeface="Oswald"/>
              </a:rPr>
              <a:t>	Summarise</a:t>
            </a:r>
            <a:endParaRPr/>
          </a:p>
          <a:p>
            <a:pPr indent="0" lvl="0" marL="114300" marR="0" rtl="0" algn="l">
              <a:lnSpc>
                <a:spcPct val="100000"/>
              </a:lnSpc>
              <a:spcBef>
                <a:spcPts val="0"/>
              </a:spcBef>
              <a:spcAft>
                <a:spcPts val="0"/>
              </a:spcAft>
              <a:buNone/>
            </a:pPr>
            <a:r>
              <a:rPr b="0" i="0" lang="en" sz="1800" u="none" cap="none" strike="noStrike">
                <a:solidFill>
                  <a:srgbClr val="F3F3F3"/>
                </a:solidFill>
                <a:latin typeface="Oswald"/>
                <a:ea typeface="Oswald"/>
                <a:cs typeface="Oswald"/>
                <a:sym typeface="Oswald"/>
              </a:rPr>
              <a:t>	Alerts</a:t>
            </a:r>
            <a:endParaRPr/>
          </a:p>
          <a:p>
            <a:pPr indent="0" lvl="0" marL="114300" marR="0" rtl="0" algn="l">
              <a:lnSpc>
                <a:spcPct val="100000"/>
              </a:lnSpc>
              <a:spcBef>
                <a:spcPts val="0"/>
              </a:spcBef>
              <a:spcAft>
                <a:spcPts val="0"/>
              </a:spcAft>
              <a:buNone/>
            </a:pPr>
            <a:r>
              <a:rPr b="0" i="0" lang="en" sz="1800" u="none" cap="none" strike="noStrike">
                <a:solidFill>
                  <a:srgbClr val="F3F3F3"/>
                </a:solidFill>
                <a:latin typeface="Oswald"/>
                <a:ea typeface="Oswald"/>
                <a:cs typeface="Oswald"/>
                <a:sym typeface="Oswald"/>
              </a:rPr>
              <a:t>	Citation connected to Zotero</a:t>
            </a:r>
            <a:endParaRPr/>
          </a:p>
          <a:p>
            <a:pPr indent="0" lvl="0" marL="114300" marR="0" rtl="0" algn="l">
              <a:lnSpc>
                <a:spcPct val="100000"/>
              </a:lnSpc>
              <a:spcBef>
                <a:spcPts val="0"/>
              </a:spcBef>
              <a:spcAft>
                <a:spcPts val="0"/>
              </a:spcAft>
              <a:buNone/>
            </a:pPr>
            <a:r>
              <a:rPr b="0" i="0" lang="en" sz="1800" u="none" cap="none" strike="noStrike">
                <a:solidFill>
                  <a:srgbClr val="F3F3F3"/>
                </a:solidFill>
                <a:latin typeface="Oswald"/>
                <a:ea typeface="Oswald"/>
                <a:cs typeface="Oswald"/>
                <a:sym typeface="Oswald"/>
              </a:rPr>
              <a:t>	etc.	</a:t>
            </a:r>
            <a:endParaRPr b="0" i="0" sz="1800" u="none" cap="none" strike="noStrike">
              <a:solidFill>
                <a:srgbClr val="F3F3F3"/>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3F3F3"/>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nvSpPr>
        <p:spPr>
          <a:xfrm>
            <a:off x="452200" y="134150"/>
            <a:ext cx="55146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400080"/>
                </a:solidFill>
                <a:latin typeface="Oswald"/>
                <a:ea typeface="Oswald"/>
                <a:cs typeface="Oswald"/>
                <a:sym typeface="Oswald"/>
              </a:rPr>
              <a:t>AI tools for Literature Discovery</a:t>
            </a:r>
            <a:endParaRPr b="0" i="0" sz="3200" u="none" cap="none" strike="noStrike">
              <a:solidFill>
                <a:srgbClr val="400080"/>
              </a:solidFill>
              <a:latin typeface="Oswald"/>
              <a:ea typeface="Oswald"/>
              <a:cs typeface="Oswald"/>
              <a:sym typeface="Oswald"/>
            </a:endParaRPr>
          </a:p>
        </p:txBody>
      </p:sp>
      <p:pic>
        <p:nvPicPr>
          <p:cNvPr id="336" name="Google Shape;336;p28"/>
          <p:cNvPicPr preferRelativeResize="0"/>
          <p:nvPr/>
        </p:nvPicPr>
        <p:blipFill rotWithShape="1">
          <a:blip r:embed="rId3">
            <a:alphaModFix/>
          </a:blip>
          <a:srcRect b="30331" l="2985" r="14321" t="24234"/>
          <a:stretch/>
        </p:blipFill>
        <p:spPr>
          <a:xfrm>
            <a:off x="344775" y="1289200"/>
            <a:ext cx="1151850" cy="236350"/>
          </a:xfrm>
          <a:prstGeom prst="rect">
            <a:avLst/>
          </a:prstGeom>
          <a:noFill/>
          <a:ln>
            <a:noFill/>
          </a:ln>
        </p:spPr>
      </p:pic>
      <p:grpSp>
        <p:nvGrpSpPr>
          <p:cNvPr id="337" name="Google Shape;337;p28"/>
          <p:cNvGrpSpPr/>
          <p:nvPr/>
        </p:nvGrpSpPr>
        <p:grpSpPr>
          <a:xfrm rot="-5400000">
            <a:off x="106425" y="4557750"/>
            <a:ext cx="476700" cy="502500"/>
            <a:chOff x="95250" y="112575"/>
            <a:chExt cx="476700" cy="502500"/>
          </a:xfrm>
        </p:grpSpPr>
        <p:cxnSp>
          <p:nvCxnSpPr>
            <p:cNvPr id="338" name="Google Shape;338;p28"/>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339" name="Google Shape;339;p28"/>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340" name="Google Shape;340;p28"/>
          <p:cNvGrpSpPr/>
          <p:nvPr/>
        </p:nvGrpSpPr>
        <p:grpSpPr>
          <a:xfrm rot="10800000">
            <a:off x="8560875" y="4557750"/>
            <a:ext cx="476700" cy="502500"/>
            <a:chOff x="95250" y="112575"/>
            <a:chExt cx="476700" cy="502500"/>
          </a:xfrm>
        </p:grpSpPr>
        <p:cxnSp>
          <p:nvCxnSpPr>
            <p:cNvPr id="341" name="Google Shape;341;p28"/>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342" name="Google Shape;342;p28"/>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Screenshot of Connected Papers search bar" id="343" name="Google Shape;343;p28"/>
          <p:cNvPicPr preferRelativeResize="0"/>
          <p:nvPr/>
        </p:nvPicPr>
        <p:blipFill rotWithShape="1">
          <a:blip r:embed="rId4">
            <a:alphaModFix/>
          </a:blip>
          <a:srcRect b="12486" l="704" r="2723" t="7576"/>
          <a:stretch/>
        </p:blipFill>
        <p:spPr>
          <a:xfrm>
            <a:off x="4323587" y="1972375"/>
            <a:ext cx="4546202" cy="1429400"/>
          </a:xfrm>
          <a:prstGeom prst="rect">
            <a:avLst/>
          </a:prstGeom>
          <a:noFill/>
          <a:ln cap="flat" cmpd="sng" w="9525">
            <a:solidFill>
              <a:srgbClr val="D9D9D9"/>
            </a:solidFill>
            <a:prstDash val="solid"/>
            <a:round/>
            <a:headEnd len="sm" w="sm" type="none"/>
            <a:tailEnd len="sm" w="sm" type="none"/>
          </a:ln>
        </p:spPr>
      </p:pic>
      <p:pic>
        <p:nvPicPr>
          <p:cNvPr descr="Image of Connected Papers logo" id="344" name="Google Shape;344;p28"/>
          <p:cNvPicPr preferRelativeResize="0"/>
          <p:nvPr/>
        </p:nvPicPr>
        <p:blipFill rotWithShape="1">
          <a:blip r:embed="rId5">
            <a:alphaModFix/>
          </a:blip>
          <a:srcRect b="4295" l="0" r="0" t="4287"/>
          <a:stretch/>
        </p:blipFill>
        <p:spPr>
          <a:xfrm>
            <a:off x="4323575" y="1494075"/>
            <a:ext cx="2262946" cy="336775"/>
          </a:xfrm>
          <a:prstGeom prst="rect">
            <a:avLst/>
          </a:prstGeom>
          <a:noFill/>
          <a:ln>
            <a:noFill/>
          </a:ln>
        </p:spPr>
      </p:pic>
      <p:pic>
        <p:nvPicPr>
          <p:cNvPr descr="Image of ResearchRabbit logo" id="345" name="Google Shape;345;p28"/>
          <p:cNvPicPr preferRelativeResize="0"/>
          <p:nvPr/>
        </p:nvPicPr>
        <p:blipFill rotWithShape="1">
          <a:blip r:embed="rId6">
            <a:alphaModFix/>
          </a:blip>
          <a:srcRect b="5481" l="19056" r="18950" t="0"/>
          <a:stretch/>
        </p:blipFill>
        <p:spPr>
          <a:xfrm>
            <a:off x="1750113" y="3695700"/>
            <a:ext cx="3307225" cy="1259585"/>
          </a:xfrm>
          <a:prstGeom prst="rect">
            <a:avLst/>
          </a:prstGeom>
          <a:noFill/>
          <a:ln>
            <a:noFill/>
          </a:ln>
        </p:spPr>
      </p:pic>
      <p:pic>
        <p:nvPicPr>
          <p:cNvPr descr="Screenshot of the text &quot;Reimagine Research: We're rethinking everything: literature search, alerts, and more&quot;" id="346" name="Google Shape;346;p28"/>
          <p:cNvPicPr preferRelativeResize="0"/>
          <p:nvPr/>
        </p:nvPicPr>
        <p:blipFill rotWithShape="1">
          <a:blip r:embed="rId7">
            <a:alphaModFix/>
          </a:blip>
          <a:srcRect b="0" l="0" r="0" t="0"/>
          <a:stretch/>
        </p:blipFill>
        <p:spPr>
          <a:xfrm>
            <a:off x="5238397" y="3766965"/>
            <a:ext cx="2155490" cy="1259585"/>
          </a:xfrm>
          <a:prstGeom prst="rect">
            <a:avLst/>
          </a:prstGeom>
          <a:noFill/>
          <a:ln cap="flat" cmpd="sng" w="9525">
            <a:solidFill>
              <a:srgbClr val="D9D9D9"/>
            </a:solidFill>
            <a:prstDash val="solid"/>
            <a:round/>
            <a:headEnd len="sm" w="sm" type="none"/>
            <a:tailEnd len="sm" w="sm" type="none"/>
          </a:ln>
        </p:spPr>
      </p:pic>
      <p:pic>
        <p:nvPicPr>
          <p:cNvPr descr="Screenshot of Litmaps search area" id="347" name="Google Shape;347;p28"/>
          <p:cNvPicPr preferRelativeResize="0"/>
          <p:nvPr/>
        </p:nvPicPr>
        <p:blipFill rotWithShape="1">
          <a:blip r:embed="rId8">
            <a:alphaModFix/>
          </a:blip>
          <a:srcRect b="8373" l="0" r="0" t="0"/>
          <a:stretch/>
        </p:blipFill>
        <p:spPr>
          <a:xfrm>
            <a:off x="216825" y="1648600"/>
            <a:ext cx="3922725" cy="1771650"/>
          </a:xfrm>
          <a:prstGeom prst="rect">
            <a:avLst/>
          </a:prstGeom>
          <a:noFill/>
          <a:ln cap="flat" cmpd="sng" w="9525">
            <a:solidFill>
              <a:srgbClr val="D9D9D9"/>
            </a:solidFill>
            <a:prstDash val="solid"/>
            <a:round/>
            <a:headEnd len="sm" w="sm" type="none"/>
            <a:tailEnd len="sm" w="sm" type="none"/>
          </a:ln>
        </p:spPr>
      </p:pic>
      <p:pic>
        <p:nvPicPr>
          <p:cNvPr descr="Image of Litmaps logo" id="348" name="Google Shape;348;p28"/>
          <p:cNvPicPr preferRelativeResize="0"/>
          <p:nvPr/>
        </p:nvPicPr>
        <p:blipFill rotWithShape="1">
          <a:blip r:embed="rId3">
            <a:alphaModFix/>
          </a:blip>
          <a:srcRect b="26677" l="0" r="14139" t="21500"/>
          <a:stretch/>
        </p:blipFill>
        <p:spPr>
          <a:xfrm>
            <a:off x="274200" y="1238988"/>
            <a:ext cx="1493969" cy="336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a:hlinkClick r:id="rId3"/>
          </p:cNvPr>
          <p:cNvSpPr txBox="1"/>
          <p:nvPr/>
        </p:nvSpPr>
        <p:spPr>
          <a:xfrm>
            <a:off x="2381350" y="2508950"/>
            <a:ext cx="4381200" cy="569400"/>
          </a:xfrm>
          <a:prstGeom prst="rect">
            <a:avLst/>
          </a:prstGeom>
          <a:noFill/>
          <a:ln cap="flat" cmpd="sng" w="9525">
            <a:solidFill>
              <a:srgbClr val="E1D1D7"/>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JetBrains Mono"/>
                <a:ea typeface="JetBrains Mono"/>
                <a:cs typeface="JetBrains Mono"/>
                <a:sym typeface="JetBrains Mono"/>
              </a:rPr>
              <a:t>www.researchrabbit.ai</a:t>
            </a:r>
            <a:endParaRPr b="0" i="0" sz="2500" u="none" cap="none" strike="noStrike">
              <a:solidFill>
                <a:schemeClr val="lt1"/>
              </a:solidFill>
              <a:latin typeface="JetBrains Mono"/>
              <a:ea typeface="JetBrains Mono"/>
              <a:cs typeface="JetBrains Mono"/>
              <a:sym typeface="JetBrains Mono"/>
            </a:endParaRPr>
          </a:p>
        </p:txBody>
      </p:sp>
      <p:pic>
        <p:nvPicPr>
          <p:cNvPr descr="Image of ResearchRabbit logo" id="354" name="Google Shape;354;p29"/>
          <p:cNvPicPr preferRelativeResize="0"/>
          <p:nvPr/>
        </p:nvPicPr>
        <p:blipFill rotWithShape="1">
          <a:blip r:embed="rId4">
            <a:alphaModFix/>
          </a:blip>
          <a:srcRect b="0" l="19118" r="18644" t="0"/>
          <a:stretch/>
        </p:blipFill>
        <p:spPr>
          <a:xfrm>
            <a:off x="2381456" y="726850"/>
            <a:ext cx="4381088" cy="1758475"/>
          </a:xfrm>
          <a:prstGeom prst="rect">
            <a:avLst/>
          </a:prstGeom>
          <a:noFill/>
          <a:ln>
            <a:noFill/>
          </a:ln>
        </p:spPr>
      </p:pic>
      <p:sp>
        <p:nvSpPr>
          <p:cNvPr id="355" name="Google Shape;355;p29"/>
          <p:cNvSpPr txBox="1"/>
          <p:nvPr/>
        </p:nvSpPr>
        <p:spPr>
          <a:xfrm>
            <a:off x="1327600" y="3465402"/>
            <a:ext cx="1829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28A24"/>
                </a:solidFill>
              </a:rPr>
              <a:t>VIB</a:t>
            </a:r>
            <a:r>
              <a:rPr b="1" i="0" lang="en" sz="1500" u="none" cap="none" strike="noStrike">
                <a:solidFill>
                  <a:srgbClr val="F28A24"/>
                </a:solidFill>
                <a:latin typeface="Arial"/>
                <a:ea typeface="Arial"/>
                <a:cs typeface="Arial"/>
                <a:sym typeface="Arial"/>
              </a:rPr>
              <a:t> POLICY</a:t>
            </a:r>
            <a:endParaRPr b="1" i="0" sz="1500" u="none" cap="none" strike="noStrike">
              <a:solidFill>
                <a:srgbClr val="F28A24"/>
              </a:solidFill>
              <a:latin typeface="Arial"/>
              <a:ea typeface="Arial"/>
              <a:cs typeface="Arial"/>
              <a:sym typeface="Arial"/>
            </a:endParaRPr>
          </a:p>
        </p:txBody>
      </p:sp>
      <p:sp>
        <p:nvSpPr>
          <p:cNvPr id="356" name="Google Shape;356;p29"/>
          <p:cNvSpPr txBox="1"/>
          <p:nvPr/>
        </p:nvSpPr>
        <p:spPr>
          <a:xfrm>
            <a:off x="1371043" y="3880900"/>
            <a:ext cx="67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t>
            </a:r>
            <a:r>
              <a:rPr lang="en">
                <a:solidFill>
                  <a:schemeClr val="lt1"/>
                </a:solidFill>
                <a:latin typeface="Open Sans"/>
                <a:ea typeface="Open Sans"/>
                <a:cs typeface="Open Sans"/>
                <a:sym typeface="Open Sans"/>
              </a:rPr>
              <a:t>Do not use for proprietary, confidential, and personal information </a:t>
            </a:r>
            <a:r>
              <a:rPr b="0" i="0" lang="en" sz="1400" u="none" cap="none" strike="noStrike">
                <a:solidFill>
                  <a:schemeClr val="lt1"/>
                </a:solidFill>
                <a:latin typeface="Open Sans"/>
                <a:ea typeface="Open Sans"/>
                <a:cs typeface="Open Sans"/>
                <a:sym typeface="Open Sans"/>
              </a:rPr>
              <a:t>”</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A screenshot of a computer&#10;&#10;Description automatically generated" id="361" name="Google Shape;361;p30"/>
          <p:cNvPicPr preferRelativeResize="0"/>
          <p:nvPr/>
        </p:nvPicPr>
        <p:blipFill rotWithShape="1">
          <a:blip r:embed="rId3">
            <a:alphaModFix/>
          </a:blip>
          <a:srcRect b="0" l="0" r="0" t="0"/>
          <a:stretch/>
        </p:blipFill>
        <p:spPr>
          <a:xfrm>
            <a:off x="2205412" y="0"/>
            <a:ext cx="4733176"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A screenshot of a computer&#10;&#10;Description automatically generated" id="366" name="Google Shape;366;p31"/>
          <p:cNvPicPr preferRelativeResize="0"/>
          <p:nvPr/>
        </p:nvPicPr>
        <p:blipFill rotWithShape="1">
          <a:blip r:embed="rId3">
            <a:alphaModFix/>
          </a:blip>
          <a:srcRect b="0" l="0" r="0" t="0"/>
          <a:stretch/>
        </p:blipFill>
        <p:spPr>
          <a:xfrm>
            <a:off x="10852" y="0"/>
            <a:ext cx="473317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306351b6c07_0_587"/>
          <p:cNvSpPr txBox="1"/>
          <p:nvPr/>
        </p:nvSpPr>
        <p:spPr>
          <a:xfrm>
            <a:off x="0" y="1964700"/>
            <a:ext cx="9144000" cy="7233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F3F3F3"/>
                </a:solidFill>
                <a:latin typeface="Oswald"/>
                <a:ea typeface="Oswald"/>
                <a:cs typeface="Oswald"/>
                <a:sym typeface="Oswald"/>
              </a:rPr>
              <a:t>VIB Policy</a:t>
            </a:r>
            <a:endParaRPr b="0" i="0" sz="3500" u="none" cap="none" strike="noStrike">
              <a:solidFill>
                <a:srgbClr val="F3F3F3"/>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screenshot of a computer&#10;&#10;Description automatically generated" id="371" name="Google Shape;371;p32"/>
          <p:cNvPicPr preferRelativeResize="0"/>
          <p:nvPr/>
        </p:nvPicPr>
        <p:blipFill rotWithShape="1">
          <a:blip r:embed="rId3">
            <a:alphaModFix/>
          </a:blip>
          <a:srcRect b="0" l="0" r="0" t="0"/>
          <a:stretch/>
        </p:blipFill>
        <p:spPr>
          <a:xfrm>
            <a:off x="10852" y="0"/>
            <a:ext cx="4733176" cy="5143500"/>
          </a:xfrm>
          <a:prstGeom prst="rect">
            <a:avLst/>
          </a:prstGeom>
          <a:noFill/>
          <a:ln>
            <a:noFill/>
          </a:ln>
        </p:spPr>
      </p:pic>
      <p:pic>
        <p:nvPicPr>
          <p:cNvPr descr="A screenshot of a computer&#10;&#10;Description automatically generated" id="372" name="Google Shape;372;p32"/>
          <p:cNvPicPr preferRelativeResize="0"/>
          <p:nvPr/>
        </p:nvPicPr>
        <p:blipFill rotWithShape="1">
          <a:blip r:embed="rId4">
            <a:alphaModFix/>
          </a:blip>
          <a:srcRect b="0" l="0" r="0" t="40199"/>
          <a:stretch/>
        </p:blipFill>
        <p:spPr>
          <a:xfrm>
            <a:off x="1360748" y="1442400"/>
            <a:ext cx="7772400" cy="2825639"/>
          </a:xfrm>
          <a:prstGeom prst="rect">
            <a:avLst/>
          </a:prstGeom>
          <a:noFill/>
          <a:ln>
            <a:noFill/>
          </a:ln>
        </p:spPr>
      </p:pic>
      <p:grpSp>
        <p:nvGrpSpPr>
          <p:cNvPr id="373" name="Google Shape;373;p32"/>
          <p:cNvGrpSpPr/>
          <p:nvPr/>
        </p:nvGrpSpPr>
        <p:grpSpPr>
          <a:xfrm>
            <a:off x="2598490" y="3899190"/>
            <a:ext cx="1736349" cy="1287300"/>
            <a:chOff x="2598490" y="3899190"/>
            <a:chExt cx="1736349" cy="1287300"/>
          </a:xfrm>
        </p:grpSpPr>
        <p:sp>
          <p:nvSpPr>
            <p:cNvPr id="374" name="Google Shape;374;p32"/>
            <p:cNvSpPr/>
            <p:nvPr/>
          </p:nvSpPr>
          <p:spPr>
            <a:xfrm rot="-5400000">
              <a:off x="3720889" y="4195140"/>
              <a:ext cx="909900" cy="318000"/>
            </a:xfrm>
            <a:prstGeom prst="rightArrow">
              <a:avLst>
                <a:gd fmla="val 50000" name="adj1"/>
                <a:gd fmla="val 79521" name="adj2"/>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2"/>
            <p:cNvSpPr/>
            <p:nvPr/>
          </p:nvSpPr>
          <p:spPr>
            <a:xfrm rot="10800000">
              <a:off x="2598490" y="4512390"/>
              <a:ext cx="1654800" cy="674100"/>
            </a:xfrm>
            <a:prstGeom prst="rightArrow">
              <a:avLst>
                <a:gd fmla="val 50000" name="adj1"/>
                <a:gd fmla="val 79521" name="adj2"/>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screenshot of a computer&#10;&#10;Description automatically generated" id="380" name="Google Shape;380;p33"/>
          <p:cNvPicPr preferRelativeResize="0"/>
          <p:nvPr/>
        </p:nvPicPr>
        <p:blipFill rotWithShape="1">
          <a:blip r:embed="rId3">
            <a:alphaModFix/>
          </a:blip>
          <a:srcRect b="0" l="0" r="0" t="0"/>
          <a:stretch/>
        </p:blipFill>
        <p:spPr>
          <a:xfrm>
            <a:off x="685800" y="282437"/>
            <a:ext cx="7772400" cy="42804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A screenshot of a cell phone&#10;&#10;Description automatically generated" id="385" name="Google Shape;385;p34"/>
          <p:cNvPicPr preferRelativeResize="0"/>
          <p:nvPr/>
        </p:nvPicPr>
        <p:blipFill rotWithShape="1">
          <a:blip r:embed="rId3">
            <a:alphaModFix/>
          </a:blip>
          <a:srcRect b="0" l="0" r="0" t="0"/>
          <a:stretch/>
        </p:blipFill>
        <p:spPr>
          <a:xfrm>
            <a:off x="5183596" y="463049"/>
            <a:ext cx="2969719" cy="5143500"/>
          </a:xfrm>
          <a:prstGeom prst="rect">
            <a:avLst/>
          </a:prstGeom>
          <a:noFill/>
          <a:ln>
            <a:noFill/>
          </a:ln>
        </p:spPr>
      </p:pic>
      <p:pic>
        <p:nvPicPr>
          <p:cNvPr descr="A screenshot of a computer&#10;&#10;Description automatically generated" id="386" name="Google Shape;386;p34"/>
          <p:cNvPicPr preferRelativeResize="0"/>
          <p:nvPr/>
        </p:nvPicPr>
        <p:blipFill rotWithShape="1">
          <a:blip r:embed="rId4">
            <a:alphaModFix/>
          </a:blip>
          <a:srcRect b="0" l="0" r="0" t="0"/>
          <a:stretch/>
        </p:blipFill>
        <p:spPr>
          <a:xfrm>
            <a:off x="598803" y="428503"/>
            <a:ext cx="2969719" cy="5143500"/>
          </a:xfrm>
          <a:prstGeom prst="rect">
            <a:avLst/>
          </a:prstGeom>
          <a:noFill/>
          <a:ln>
            <a:noFill/>
          </a:ln>
        </p:spPr>
      </p:pic>
      <p:sp>
        <p:nvSpPr>
          <p:cNvPr id="387" name="Google Shape;387;p34"/>
          <p:cNvSpPr/>
          <p:nvPr/>
        </p:nvSpPr>
        <p:spPr>
          <a:xfrm>
            <a:off x="656950" y="801000"/>
            <a:ext cx="573600" cy="305700"/>
          </a:xfrm>
          <a:prstGeom prst="roundRect">
            <a:avLst>
              <a:gd fmla="val 16667" name="adj"/>
            </a:avLst>
          </a:prstGeom>
          <a:noFill/>
          <a:ln cap="flat" cmpd="sng" w="762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p:nvPr/>
        </p:nvSpPr>
        <p:spPr>
          <a:xfrm>
            <a:off x="5703225" y="782475"/>
            <a:ext cx="583500" cy="339300"/>
          </a:xfrm>
          <a:prstGeom prst="roundRect">
            <a:avLst>
              <a:gd fmla="val 16667" name="adj"/>
            </a:avLst>
          </a:prstGeom>
          <a:noFill/>
          <a:ln cap="flat" cmpd="sng" w="76200">
            <a:solidFill>
              <a:srgbClr val="31EA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txBox="1"/>
          <p:nvPr/>
        </p:nvSpPr>
        <p:spPr>
          <a:xfrm>
            <a:off x="562461" y="67371"/>
            <a:ext cx="3032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C000"/>
                </a:solidFill>
                <a:latin typeface="Open Sans"/>
                <a:ea typeface="Open Sans"/>
                <a:cs typeface="Open Sans"/>
                <a:sym typeface="Open Sans"/>
              </a:rPr>
              <a:t>NETWORK VISUALIZATION</a:t>
            </a:r>
            <a:endParaRPr b="1" i="0" sz="1600" u="none" cap="none" strike="noStrike">
              <a:solidFill>
                <a:srgbClr val="FFC000"/>
              </a:solidFill>
              <a:latin typeface="Open Sans"/>
              <a:ea typeface="Open Sans"/>
              <a:cs typeface="Open Sans"/>
              <a:sym typeface="Open Sans"/>
            </a:endParaRPr>
          </a:p>
        </p:txBody>
      </p:sp>
      <p:cxnSp>
        <p:nvCxnSpPr>
          <p:cNvPr id="390" name="Google Shape;390;p34"/>
          <p:cNvCxnSpPr/>
          <p:nvPr/>
        </p:nvCxnSpPr>
        <p:spPr>
          <a:xfrm flipH="1" rot="10800000">
            <a:off x="344775" y="1106699"/>
            <a:ext cx="466800" cy="1928100"/>
          </a:xfrm>
          <a:prstGeom prst="straightConnector1">
            <a:avLst/>
          </a:prstGeom>
          <a:noFill/>
          <a:ln cap="flat" cmpd="sng" w="76200">
            <a:solidFill>
              <a:srgbClr val="FFC000"/>
            </a:solidFill>
            <a:prstDash val="solid"/>
            <a:round/>
            <a:headEnd len="sm" w="sm" type="none"/>
            <a:tailEnd len="med" w="med" type="triangle"/>
          </a:ln>
        </p:spPr>
      </p:cxnSp>
      <p:cxnSp>
        <p:nvCxnSpPr>
          <p:cNvPr id="391" name="Google Shape;391;p34"/>
          <p:cNvCxnSpPr/>
          <p:nvPr/>
        </p:nvCxnSpPr>
        <p:spPr>
          <a:xfrm flipH="1" rot="10800000">
            <a:off x="4953803" y="1091548"/>
            <a:ext cx="901800" cy="1958400"/>
          </a:xfrm>
          <a:prstGeom prst="straightConnector1">
            <a:avLst/>
          </a:prstGeom>
          <a:noFill/>
          <a:ln cap="flat" cmpd="sng" w="76200">
            <a:solidFill>
              <a:srgbClr val="31EAFE"/>
            </a:solidFill>
            <a:prstDash val="solid"/>
            <a:round/>
            <a:headEnd len="sm" w="sm" type="none"/>
            <a:tailEnd len="med" w="med" type="triangle"/>
          </a:ln>
        </p:spPr>
      </p:cxnSp>
      <p:sp>
        <p:nvSpPr>
          <p:cNvPr id="392" name="Google Shape;392;p34"/>
          <p:cNvSpPr txBox="1"/>
          <p:nvPr/>
        </p:nvSpPr>
        <p:spPr>
          <a:xfrm>
            <a:off x="5209935" y="71602"/>
            <a:ext cx="3032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1EAFE"/>
                </a:solidFill>
                <a:latin typeface="Open Sans"/>
                <a:ea typeface="Open Sans"/>
                <a:cs typeface="Open Sans"/>
                <a:sym typeface="Open Sans"/>
              </a:rPr>
              <a:t>TIMELINE VISUALIZATION</a:t>
            </a:r>
            <a:endParaRPr b="1" i="0" sz="1600" u="none" cap="none" strike="noStrike">
              <a:solidFill>
                <a:srgbClr val="31EAF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5"/>
          <p:cNvSpPr txBox="1"/>
          <p:nvPr/>
        </p:nvSpPr>
        <p:spPr>
          <a:xfrm>
            <a:off x="364350" y="190107"/>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Cool things about Research Rabbit</a:t>
            </a:r>
            <a:endParaRPr b="0" i="0" sz="3200" u="none" cap="none" strike="noStrike">
              <a:solidFill>
                <a:srgbClr val="F3F3F3"/>
              </a:solidFill>
              <a:latin typeface="Oswald"/>
              <a:ea typeface="Oswald"/>
              <a:cs typeface="Oswald"/>
              <a:sym typeface="Oswald"/>
            </a:endParaRPr>
          </a:p>
        </p:txBody>
      </p:sp>
      <p:sp>
        <p:nvSpPr>
          <p:cNvPr id="398" name="Google Shape;398;p35"/>
          <p:cNvSpPr txBox="1"/>
          <p:nvPr/>
        </p:nvSpPr>
        <p:spPr>
          <a:xfrm>
            <a:off x="1078522" y="1021178"/>
            <a:ext cx="6552523" cy="3289683"/>
          </a:xfrm>
          <a:prstGeom prst="rect">
            <a:avLst/>
          </a:prstGeom>
          <a:noFill/>
          <a:ln>
            <a:noFill/>
          </a:ln>
        </p:spPr>
        <p:txBody>
          <a:bodyPr anchorCtr="0" anchor="t" bIns="45700" lIns="91425" spcFirstLastPara="1" rIns="91425" wrap="square" tIns="45700">
            <a:spAutoFit/>
          </a:bodyPr>
          <a:lstStyle/>
          <a:p>
            <a:pPr indent="-222250" lvl="0" marL="457200" marR="0" rtl="0" algn="l">
              <a:lnSpc>
                <a:spcPct val="130000"/>
              </a:lnSpc>
              <a:spcBef>
                <a:spcPts val="0"/>
              </a:spcBef>
              <a:spcAft>
                <a:spcPts val="0"/>
              </a:spcAft>
              <a:buClr>
                <a:srgbClr val="A981A3"/>
              </a:buClr>
              <a:buSzPts val="1700"/>
              <a:buFont typeface="JetBrains Mono"/>
              <a:buChar char="⇢"/>
            </a:pPr>
            <a:r>
              <a:rPr b="0" i="0" lang="en" sz="1700" u="none" cap="none" strike="noStrike">
                <a:solidFill>
                  <a:schemeClr val="lt1"/>
                </a:solidFill>
                <a:latin typeface="Open Sans"/>
                <a:ea typeface="Open Sans"/>
                <a:cs typeface="Open Sans"/>
                <a:sym typeface="Open Sans"/>
              </a:rPr>
              <a:t>Free → ostensibly always will be</a:t>
            </a:r>
            <a:endParaRPr b="0" i="0" sz="1700" u="none" cap="none" strike="noStrike">
              <a:solidFill>
                <a:schemeClr val="lt1"/>
              </a:solidFill>
              <a:latin typeface="Open Sans"/>
              <a:ea typeface="Open Sans"/>
              <a:cs typeface="Open Sans"/>
              <a:sym typeface="Open Sans"/>
            </a:endParaRPr>
          </a:p>
          <a:p>
            <a:pPr indent="-222250" lvl="0" marL="457200" marR="0" rtl="0" algn="l">
              <a:lnSpc>
                <a:spcPct val="130000"/>
              </a:lnSpc>
              <a:spcBef>
                <a:spcPts val="0"/>
              </a:spcBef>
              <a:spcAft>
                <a:spcPts val="0"/>
              </a:spcAft>
              <a:buClr>
                <a:srgbClr val="A981A3"/>
              </a:buClr>
              <a:buSzPts val="1700"/>
              <a:buFont typeface="JetBrains Mono Light"/>
              <a:buChar char="⇢"/>
            </a:pPr>
            <a:r>
              <a:rPr b="0" i="0" lang="en" sz="1700" u="none" cap="none" strike="noStrike">
                <a:solidFill>
                  <a:schemeClr val="lt1"/>
                </a:solidFill>
                <a:latin typeface="Open Sans"/>
                <a:ea typeface="Open Sans"/>
                <a:cs typeface="Open Sans"/>
                <a:sym typeface="Open Sans"/>
              </a:rPr>
              <a:t>Useful FAQs</a:t>
            </a:r>
            <a:endParaRPr/>
          </a:p>
          <a:p>
            <a:pPr indent="-222250" lvl="0" marL="457200" marR="0" rtl="0" algn="l">
              <a:lnSpc>
                <a:spcPct val="130000"/>
              </a:lnSpc>
              <a:spcBef>
                <a:spcPts val="0"/>
              </a:spcBef>
              <a:spcAft>
                <a:spcPts val="0"/>
              </a:spcAft>
              <a:buClr>
                <a:srgbClr val="A981A3"/>
              </a:buClr>
              <a:buSzPts val="1700"/>
              <a:buFont typeface="JetBrains Mono Light"/>
              <a:buChar char="⇢"/>
            </a:pPr>
            <a:r>
              <a:rPr b="0" i="0" lang="en" sz="1700" u="none" cap="none" strike="noStrike">
                <a:solidFill>
                  <a:schemeClr val="lt1"/>
                </a:solidFill>
                <a:latin typeface="Open Sans"/>
                <a:ea typeface="Open Sans"/>
                <a:cs typeface="Open Sans"/>
                <a:sym typeface="Open Sans"/>
              </a:rPr>
              <a:t>Book 1:1 sessions with them</a:t>
            </a:r>
            <a:endParaRPr/>
          </a:p>
          <a:p>
            <a:pPr indent="-222250" lvl="0" marL="457200" marR="0" rtl="0" algn="l">
              <a:lnSpc>
                <a:spcPct val="130000"/>
              </a:lnSpc>
              <a:spcBef>
                <a:spcPts val="0"/>
              </a:spcBef>
              <a:spcAft>
                <a:spcPts val="0"/>
              </a:spcAft>
              <a:buClr>
                <a:srgbClr val="A981A3"/>
              </a:buClr>
              <a:buSzPts val="1700"/>
              <a:buFont typeface="JetBrains Mono Light"/>
              <a:buChar char="⇢"/>
            </a:pPr>
            <a:r>
              <a:rPr b="0" i="0" lang="en" sz="1700" u="none" cap="none" strike="noStrike">
                <a:solidFill>
                  <a:schemeClr val="lt1"/>
                </a:solidFill>
                <a:latin typeface="Open Sans"/>
                <a:ea typeface="Open Sans"/>
                <a:cs typeface="Open Sans"/>
                <a:sym typeface="Open Sans"/>
              </a:rPr>
              <a:t>No issues with hallucinations</a:t>
            </a:r>
            <a:endParaRPr/>
          </a:p>
          <a:p>
            <a:pPr indent="-222250" lvl="0" marL="457200" marR="0" rtl="0" algn="l">
              <a:lnSpc>
                <a:spcPct val="115000"/>
              </a:lnSpc>
              <a:spcBef>
                <a:spcPts val="0"/>
              </a:spcBef>
              <a:spcAft>
                <a:spcPts val="0"/>
              </a:spcAft>
              <a:buClr>
                <a:srgbClr val="A981A3"/>
              </a:buClr>
              <a:buSzPts val="1700"/>
              <a:buFont typeface="JetBrains Mono Light"/>
              <a:buChar char="⇢"/>
            </a:pPr>
            <a:r>
              <a:rPr b="0" i="0" lang="en" sz="1700" u="none" cap="none" strike="noStrike">
                <a:solidFill>
                  <a:schemeClr val="lt1"/>
                </a:solidFill>
                <a:latin typeface="Open Sans"/>
                <a:ea typeface="Open Sans"/>
                <a:cs typeface="Open Sans"/>
                <a:sym typeface="Open Sans"/>
              </a:rPr>
              <a:t>No uploading full PDFs, downloading generated content</a:t>
            </a:r>
            <a:endParaRPr/>
          </a:p>
          <a:p>
            <a:pPr indent="-209550" lvl="1" marL="914400" marR="0" rtl="0" algn="l">
              <a:lnSpc>
                <a:spcPct val="115000"/>
              </a:lnSpc>
              <a:spcBef>
                <a:spcPts val="500"/>
              </a:spcBef>
              <a:spcAft>
                <a:spcPts val="0"/>
              </a:spcAft>
              <a:buClr>
                <a:srgbClr val="DBA3B9"/>
              </a:buClr>
              <a:buSzPts val="1500"/>
              <a:buFont typeface="JetBrains Mono"/>
              <a:buChar char="○"/>
            </a:pPr>
            <a:r>
              <a:rPr b="0" i="0" lang="en" sz="1500" u="none" cap="none" strike="noStrike">
                <a:solidFill>
                  <a:schemeClr val="lt1"/>
                </a:solidFill>
                <a:latin typeface="Open Sans"/>
                <a:ea typeface="Open Sans"/>
                <a:cs typeface="Open Sans"/>
                <a:sym typeface="Open Sans"/>
              </a:rPr>
              <a:t>You can upload Zotero folder of citations &amp; download a RR collection into a Zotero folder</a:t>
            </a:r>
            <a:endParaRPr/>
          </a:p>
          <a:p>
            <a:pPr indent="-209550" lvl="1" marL="914400" marR="0" rtl="0" algn="l">
              <a:lnSpc>
                <a:spcPct val="115000"/>
              </a:lnSpc>
              <a:spcBef>
                <a:spcPts val="500"/>
              </a:spcBef>
              <a:spcAft>
                <a:spcPts val="0"/>
              </a:spcAft>
              <a:buClr>
                <a:srgbClr val="DBA3B9"/>
              </a:buClr>
              <a:buSzPts val="1500"/>
              <a:buFont typeface="JetBrains Mono"/>
              <a:buChar char="○"/>
            </a:pPr>
            <a:r>
              <a:rPr b="0" i="0" lang="en" sz="1500" u="none" cap="none" strike="noStrike">
                <a:solidFill>
                  <a:schemeClr val="lt1"/>
                </a:solidFill>
                <a:latin typeface="Open Sans"/>
                <a:ea typeface="Open Sans"/>
                <a:cs typeface="Open Sans"/>
                <a:sym typeface="Open Sans"/>
              </a:rPr>
              <a:t>You can export or import .bib or .ris files to Endnote, Zotero &amp; Mendeley</a:t>
            </a:r>
            <a:endParaRPr/>
          </a:p>
          <a:p>
            <a:pPr indent="-222250" lvl="0" marL="457200" marR="0" rtl="0" algn="l">
              <a:lnSpc>
                <a:spcPct val="115000"/>
              </a:lnSpc>
              <a:spcBef>
                <a:spcPts val="500"/>
              </a:spcBef>
              <a:spcAft>
                <a:spcPts val="0"/>
              </a:spcAft>
              <a:buClr>
                <a:srgbClr val="A981A3"/>
              </a:buClr>
              <a:buSzPts val="1700"/>
              <a:buFont typeface="JetBrains Mono Light"/>
              <a:buChar char="⇢"/>
            </a:pPr>
            <a:r>
              <a:rPr b="0" i="0" lang="en" sz="1700" u="none" cap="none" strike="noStrike">
                <a:solidFill>
                  <a:schemeClr val="lt1"/>
                </a:solidFill>
                <a:latin typeface="Open Sans"/>
                <a:ea typeface="Open Sans"/>
                <a:cs typeface="Open Sans"/>
                <a:sym typeface="Open Sans"/>
              </a:rPr>
              <a:t>Collections are shareable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nvSpPr>
        <p:spPr>
          <a:xfrm>
            <a:off x="2590875" y="1030940"/>
            <a:ext cx="4648800" cy="3877954"/>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2400"/>
              <a:buFont typeface="Arial"/>
              <a:buNone/>
            </a:pPr>
            <a:r>
              <a:rPr b="0" i="0" lang="en" sz="2400" u="none" cap="none" strike="noStrike">
                <a:solidFill>
                  <a:srgbClr val="A981A3"/>
                </a:solidFill>
                <a:latin typeface="Open Sans"/>
                <a:ea typeface="Open Sans"/>
                <a:cs typeface="Open Sans"/>
                <a:sym typeface="Open Sans"/>
              </a:rPr>
              <a:t>─</a:t>
            </a:r>
            <a:r>
              <a:rPr b="0" i="0" lang="en" sz="2400" u="none" cap="none" strike="noStrike">
                <a:solidFill>
                  <a:srgbClr val="000000"/>
                </a:solidFill>
                <a:latin typeface="Open Sans"/>
                <a:ea typeface="Open Sans"/>
                <a:cs typeface="Open Sans"/>
                <a:sym typeface="Open Sans"/>
              </a:rPr>
              <a:t> </a:t>
            </a:r>
            <a:r>
              <a:rPr b="0" i="0" lang="en" sz="2400" u="none" cap="none" strike="noStrike">
                <a:solidFill>
                  <a:srgbClr val="31EAFE"/>
                </a:solidFill>
                <a:latin typeface="Open Sans"/>
                <a:ea typeface="Open Sans"/>
                <a:cs typeface="Open Sans"/>
                <a:sym typeface="Open Sans"/>
              </a:rPr>
              <a:t>Create an account + login</a:t>
            </a:r>
            <a:endParaRPr b="0" i="0" sz="2400" u="none" cap="none" strike="noStrike">
              <a:solidFill>
                <a:srgbClr val="31EAFE"/>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2400"/>
              <a:buFont typeface="Arial"/>
              <a:buNone/>
            </a:pPr>
            <a:r>
              <a:rPr b="0" i="0" lang="en" sz="2400" u="none" cap="none" strike="noStrike">
                <a:solidFill>
                  <a:srgbClr val="31EAFE"/>
                </a:solidFill>
                <a:latin typeface="Open Sans"/>
                <a:ea typeface="Open Sans"/>
                <a:cs typeface="Open Sans"/>
                <a:sym typeface="Open Sans"/>
              </a:rPr>
              <a:t>─ Create a </a:t>
            </a:r>
            <a:r>
              <a:rPr b="1" i="0" lang="en" sz="2400" u="none" cap="none" strike="noStrike">
                <a:solidFill>
                  <a:srgbClr val="31EAFE"/>
                </a:solidFill>
                <a:latin typeface="Open Sans"/>
                <a:ea typeface="Open Sans"/>
                <a:cs typeface="Open Sans"/>
                <a:sym typeface="Open Sans"/>
              </a:rPr>
              <a:t>category</a:t>
            </a:r>
            <a:endParaRPr b="1" i="0" sz="2400" u="none" cap="none" strike="noStrike">
              <a:solidFill>
                <a:srgbClr val="31EAFE"/>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2400"/>
              <a:buFont typeface="Arial"/>
              <a:buNone/>
            </a:pPr>
            <a:r>
              <a:rPr b="0" i="0" lang="en" sz="2400" u="none" cap="none" strike="noStrike">
                <a:solidFill>
                  <a:srgbClr val="31EAFE"/>
                </a:solidFill>
                <a:latin typeface="Open Sans"/>
                <a:ea typeface="Open Sans"/>
                <a:cs typeface="Open Sans"/>
                <a:sym typeface="Open Sans"/>
              </a:rPr>
              <a:t>─ Create a </a:t>
            </a:r>
            <a:r>
              <a:rPr b="1" i="0" lang="en" sz="2400" u="none" cap="none" strike="noStrike">
                <a:solidFill>
                  <a:srgbClr val="31EAFE"/>
                </a:solidFill>
                <a:latin typeface="Open Sans"/>
                <a:ea typeface="Open Sans"/>
                <a:cs typeface="Open Sans"/>
                <a:sym typeface="Open Sans"/>
              </a:rPr>
              <a:t>collection</a:t>
            </a:r>
            <a:endParaRPr b="1" i="0" sz="2400" u="none" cap="none" strike="noStrike">
              <a:solidFill>
                <a:srgbClr val="31EAFE"/>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2400"/>
              <a:buFont typeface="Arial"/>
              <a:buNone/>
            </a:pPr>
            <a:r>
              <a:rPr b="0" i="0" lang="en" sz="2400" u="none" cap="none" strike="noStrike">
                <a:solidFill>
                  <a:srgbClr val="31EAFE"/>
                </a:solidFill>
                <a:latin typeface="Open Sans"/>
                <a:ea typeface="Open Sans"/>
                <a:cs typeface="Open Sans"/>
                <a:sym typeface="Open Sans"/>
              </a:rPr>
              <a:t>─ Add a few citations/papers</a:t>
            </a:r>
            <a:endParaRPr b="0" i="0" sz="2400" u="none" cap="none" strike="noStrike">
              <a:solidFill>
                <a:srgbClr val="31EAFE"/>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2400"/>
              <a:buFont typeface="Arial"/>
              <a:buNone/>
            </a:pPr>
            <a:r>
              <a:rPr b="0" i="0" lang="en" sz="2400" u="none" cap="none" strike="noStrike">
                <a:solidFill>
                  <a:srgbClr val="A981A3"/>
                </a:solidFill>
                <a:latin typeface="Open Sans"/>
                <a:ea typeface="Open Sans"/>
                <a:cs typeface="Open Sans"/>
                <a:sym typeface="Open Sans"/>
              </a:rPr>
              <a:t>─</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FFC000"/>
                </a:solidFill>
                <a:latin typeface="Open Sans"/>
                <a:ea typeface="Open Sans"/>
                <a:cs typeface="Open Sans"/>
                <a:sym typeface="Open Sans"/>
              </a:rPr>
              <a:t>EXPLORE!</a:t>
            </a:r>
            <a:endParaRPr b="0" i="0" sz="2400" u="none" cap="none" strike="noStrike">
              <a:solidFill>
                <a:srgbClr val="FFC000"/>
              </a:solidFill>
              <a:latin typeface="Open Sans"/>
              <a:ea typeface="Open Sans"/>
              <a:cs typeface="Open Sans"/>
              <a:sym typeface="Open Sans"/>
            </a:endParaRPr>
          </a:p>
        </p:txBody>
      </p:sp>
      <p:grpSp>
        <p:nvGrpSpPr>
          <p:cNvPr id="404" name="Google Shape;404;p36"/>
          <p:cNvGrpSpPr/>
          <p:nvPr/>
        </p:nvGrpSpPr>
        <p:grpSpPr>
          <a:xfrm>
            <a:off x="106425" y="108050"/>
            <a:ext cx="476700" cy="502500"/>
            <a:chOff x="95250" y="112575"/>
            <a:chExt cx="476700" cy="502500"/>
          </a:xfrm>
        </p:grpSpPr>
        <p:cxnSp>
          <p:nvCxnSpPr>
            <p:cNvPr id="405" name="Google Shape;405;p3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06" name="Google Shape;406;p3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07" name="Google Shape;407;p36"/>
          <p:cNvGrpSpPr/>
          <p:nvPr/>
        </p:nvGrpSpPr>
        <p:grpSpPr>
          <a:xfrm flipH="1">
            <a:off x="8560875" y="108050"/>
            <a:ext cx="476700" cy="502500"/>
            <a:chOff x="95250" y="112575"/>
            <a:chExt cx="476700" cy="502500"/>
          </a:xfrm>
        </p:grpSpPr>
        <p:cxnSp>
          <p:nvCxnSpPr>
            <p:cNvPr id="408" name="Google Shape;408;p3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09" name="Google Shape;409;p3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10" name="Google Shape;410;p36"/>
          <p:cNvGrpSpPr/>
          <p:nvPr/>
        </p:nvGrpSpPr>
        <p:grpSpPr>
          <a:xfrm rot="-5400000">
            <a:off x="106425" y="4557750"/>
            <a:ext cx="476700" cy="502500"/>
            <a:chOff x="95250" y="112575"/>
            <a:chExt cx="476700" cy="502500"/>
          </a:xfrm>
        </p:grpSpPr>
        <p:cxnSp>
          <p:nvCxnSpPr>
            <p:cNvPr id="411" name="Google Shape;411;p3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12" name="Google Shape;412;p3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13" name="Google Shape;413;p36"/>
          <p:cNvGrpSpPr/>
          <p:nvPr/>
        </p:nvGrpSpPr>
        <p:grpSpPr>
          <a:xfrm rot="10800000">
            <a:off x="8560875" y="4587567"/>
            <a:ext cx="476700" cy="502500"/>
            <a:chOff x="95250" y="112575"/>
            <a:chExt cx="476700" cy="502500"/>
          </a:xfrm>
        </p:grpSpPr>
        <p:cxnSp>
          <p:nvCxnSpPr>
            <p:cNvPr id="414" name="Google Shape;414;p3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15" name="Google Shape;415;p3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416" name="Google Shape;416;p36"/>
          <p:cNvSpPr txBox="1"/>
          <p:nvPr/>
        </p:nvSpPr>
        <p:spPr>
          <a:xfrm>
            <a:off x="1153650" y="320200"/>
            <a:ext cx="68367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Hands-on time — ResearchRabbit.ai</a:t>
            </a:r>
            <a:endParaRPr b="0" i="0" sz="3200" u="none" cap="none" strike="noStrike">
              <a:solidFill>
                <a:srgbClr val="F3F3F3"/>
              </a:solidFill>
              <a:latin typeface="Oswald"/>
              <a:ea typeface="Oswald"/>
              <a:cs typeface="Oswald"/>
              <a:sym typeface="Oswald"/>
            </a:endParaRPr>
          </a:p>
        </p:txBody>
      </p:sp>
      <p:pic>
        <p:nvPicPr>
          <p:cNvPr id="417" name="Google Shape;417;p36"/>
          <p:cNvPicPr preferRelativeResize="0"/>
          <p:nvPr/>
        </p:nvPicPr>
        <p:blipFill rotWithShape="1">
          <a:blip r:embed="rId3">
            <a:alphaModFix/>
          </a:blip>
          <a:srcRect b="0" l="18326" r="18218" t="0"/>
          <a:stretch/>
        </p:blipFill>
        <p:spPr>
          <a:xfrm>
            <a:off x="205476" y="4283750"/>
            <a:ext cx="1720147" cy="677100"/>
          </a:xfrm>
          <a:prstGeom prst="rect">
            <a:avLst/>
          </a:prstGeom>
          <a:noFill/>
          <a:ln>
            <a:noFill/>
          </a:ln>
        </p:spPr>
      </p:pic>
      <p:sp>
        <p:nvSpPr>
          <p:cNvPr id="418" name="Google Shape;418;p36"/>
          <p:cNvSpPr txBox="1"/>
          <p:nvPr/>
        </p:nvSpPr>
        <p:spPr>
          <a:xfrm>
            <a:off x="2053358" y="1028942"/>
            <a:ext cx="6198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C000"/>
                </a:solidFill>
                <a:latin typeface="Cabin Sketch"/>
                <a:ea typeface="Cabin Sketch"/>
                <a:cs typeface="Cabin Sketch"/>
                <a:sym typeface="Cabin Sketch"/>
              </a:rPr>
              <a:t>1</a:t>
            </a:r>
            <a:endParaRPr b="0" i="0" sz="2300" u="none" cap="none" strike="noStrike">
              <a:solidFill>
                <a:srgbClr val="FFC000"/>
              </a:solidFill>
              <a:latin typeface="Cabin Sketch"/>
              <a:ea typeface="Cabin Sketch"/>
              <a:cs typeface="Cabin Sketch"/>
              <a:sym typeface="Cabin Sketch"/>
            </a:endParaRPr>
          </a:p>
        </p:txBody>
      </p:sp>
      <p:sp>
        <p:nvSpPr>
          <p:cNvPr id="419" name="Google Shape;419;p36"/>
          <p:cNvSpPr txBox="1"/>
          <p:nvPr/>
        </p:nvSpPr>
        <p:spPr>
          <a:xfrm>
            <a:off x="2053358" y="1777467"/>
            <a:ext cx="6198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C000"/>
                </a:solidFill>
                <a:latin typeface="Cabin Sketch"/>
                <a:ea typeface="Cabin Sketch"/>
                <a:cs typeface="Cabin Sketch"/>
                <a:sym typeface="Cabin Sketch"/>
              </a:rPr>
              <a:t>2</a:t>
            </a:r>
            <a:endParaRPr b="0" i="0" sz="2300" u="none" cap="none" strike="noStrike">
              <a:solidFill>
                <a:srgbClr val="FFC000"/>
              </a:solidFill>
              <a:latin typeface="Cabin Sketch"/>
              <a:ea typeface="Cabin Sketch"/>
              <a:cs typeface="Cabin Sketch"/>
              <a:sym typeface="Cabin Sketch"/>
            </a:endParaRPr>
          </a:p>
        </p:txBody>
      </p:sp>
      <p:sp>
        <p:nvSpPr>
          <p:cNvPr id="420" name="Google Shape;420;p36"/>
          <p:cNvSpPr txBox="1"/>
          <p:nvPr/>
        </p:nvSpPr>
        <p:spPr>
          <a:xfrm>
            <a:off x="2053358" y="2431117"/>
            <a:ext cx="6198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C000"/>
                </a:solidFill>
                <a:latin typeface="Cabin Sketch"/>
                <a:ea typeface="Cabin Sketch"/>
                <a:cs typeface="Cabin Sketch"/>
                <a:sym typeface="Cabin Sketch"/>
              </a:rPr>
              <a:t>3</a:t>
            </a:r>
            <a:endParaRPr b="0" i="0" sz="2300" u="none" cap="none" strike="noStrike">
              <a:solidFill>
                <a:srgbClr val="FFC000"/>
              </a:solidFill>
              <a:latin typeface="Cabin Sketch"/>
              <a:ea typeface="Cabin Sketch"/>
              <a:cs typeface="Cabin Sketch"/>
              <a:sym typeface="Cabin Sketch"/>
            </a:endParaRPr>
          </a:p>
        </p:txBody>
      </p:sp>
      <p:sp>
        <p:nvSpPr>
          <p:cNvPr id="421" name="Google Shape;421;p36"/>
          <p:cNvSpPr txBox="1"/>
          <p:nvPr/>
        </p:nvSpPr>
        <p:spPr>
          <a:xfrm>
            <a:off x="2053358" y="2951492"/>
            <a:ext cx="6198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C000"/>
                </a:solidFill>
                <a:latin typeface="Cabin Sketch"/>
                <a:ea typeface="Cabin Sketch"/>
                <a:cs typeface="Cabin Sketch"/>
                <a:sym typeface="Cabin Sketch"/>
              </a:rPr>
              <a:t>4</a:t>
            </a:r>
            <a:endParaRPr b="0" i="0" sz="2300" u="none" cap="none" strike="noStrike">
              <a:solidFill>
                <a:srgbClr val="FFC000"/>
              </a:solidFill>
              <a:latin typeface="Cabin Sketch"/>
              <a:ea typeface="Cabin Sketch"/>
              <a:cs typeface="Cabin Sketch"/>
              <a:sym typeface="Cabin Sketch"/>
            </a:endParaRPr>
          </a:p>
        </p:txBody>
      </p:sp>
      <p:sp>
        <p:nvSpPr>
          <p:cNvPr id="422" name="Google Shape;422;p36"/>
          <p:cNvSpPr txBox="1"/>
          <p:nvPr/>
        </p:nvSpPr>
        <p:spPr>
          <a:xfrm>
            <a:off x="2053358" y="3470967"/>
            <a:ext cx="6198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C000"/>
                </a:solidFill>
                <a:latin typeface="Cabin Sketch"/>
                <a:ea typeface="Cabin Sketch"/>
                <a:cs typeface="Cabin Sketch"/>
                <a:sym typeface="Cabin Sketch"/>
              </a:rPr>
              <a:t>5</a:t>
            </a:r>
            <a:endParaRPr b="0" i="0" sz="2300" u="none" cap="none" strike="noStrike">
              <a:solidFill>
                <a:srgbClr val="FFC000"/>
              </a:solidFill>
              <a:latin typeface="Cabin Sketch"/>
              <a:ea typeface="Cabin Sketch"/>
              <a:cs typeface="Cabin Sketch"/>
              <a:sym typeface="Cabin Sketc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nvSpPr>
        <p:spPr>
          <a:xfrm>
            <a:off x="1249373" y="18603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Mitigate gaps</a:t>
            </a:r>
            <a:endParaRPr b="0" i="0" sz="3200" u="none" cap="none" strike="noStrike">
              <a:solidFill>
                <a:srgbClr val="F3F3F3"/>
              </a:solidFill>
              <a:latin typeface="Oswald"/>
              <a:ea typeface="Oswald"/>
              <a:cs typeface="Oswald"/>
              <a:sym typeface="Oswald"/>
            </a:endParaRPr>
          </a:p>
        </p:txBody>
      </p:sp>
      <p:sp>
        <p:nvSpPr>
          <p:cNvPr id="428" name="Google Shape;428;p37"/>
          <p:cNvSpPr txBox="1"/>
          <p:nvPr/>
        </p:nvSpPr>
        <p:spPr>
          <a:xfrm>
            <a:off x="3169661" y="1123887"/>
            <a:ext cx="20874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AI Research Assistants </a:t>
            </a:r>
            <a:endParaRPr/>
          </a:p>
        </p:txBody>
      </p:sp>
      <p:sp>
        <p:nvSpPr>
          <p:cNvPr id="429" name="Google Shape;429;p37"/>
          <p:cNvSpPr txBox="1"/>
          <p:nvPr/>
        </p:nvSpPr>
        <p:spPr>
          <a:xfrm>
            <a:off x="5402555" y="4518397"/>
            <a:ext cx="14189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Google Scholar</a:t>
            </a:r>
            <a:endParaRPr/>
          </a:p>
        </p:txBody>
      </p:sp>
      <p:sp>
        <p:nvSpPr>
          <p:cNvPr id="430" name="Google Shape;430;p37"/>
          <p:cNvSpPr txBox="1"/>
          <p:nvPr/>
        </p:nvSpPr>
        <p:spPr>
          <a:xfrm>
            <a:off x="1498191" y="4462325"/>
            <a:ext cx="18149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Literature databases</a:t>
            </a:r>
            <a:endParaRPr/>
          </a:p>
        </p:txBody>
      </p:sp>
      <p:pic>
        <p:nvPicPr>
          <p:cNvPr descr="Robot doing repeatable tasks with a lot of folders and magnifier. Robotic process automation, service robots profit, automated processing concept" id="431" name="Google Shape;431;p37"/>
          <p:cNvPicPr preferRelativeResize="0"/>
          <p:nvPr/>
        </p:nvPicPr>
        <p:blipFill rotWithShape="1">
          <a:blip r:embed="rId3">
            <a:alphaModFix/>
          </a:blip>
          <a:srcRect b="0" l="0" r="0" t="0"/>
          <a:stretch/>
        </p:blipFill>
        <p:spPr>
          <a:xfrm>
            <a:off x="3313111" y="1438889"/>
            <a:ext cx="1710300" cy="1139262"/>
          </a:xfrm>
          <a:prstGeom prst="rect">
            <a:avLst/>
          </a:prstGeom>
          <a:noFill/>
          <a:ln>
            <a:noFill/>
          </a:ln>
        </p:spPr>
      </p:pic>
      <p:pic>
        <p:nvPicPr>
          <p:cNvPr descr="Flat university concept with education elements" id="432" name="Google Shape;432;p37"/>
          <p:cNvPicPr preferRelativeResize="0"/>
          <p:nvPr/>
        </p:nvPicPr>
        <p:blipFill rotWithShape="1">
          <a:blip r:embed="rId4">
            <a:alphaModFix/>
          </a:blip>
          <a:srcRect b="0" l="0" r="0" t="0"/>
          <a:stretch/>
        </p:blipFill>
        <p:spPr>
          <a:xfrm>
            <a:off x="5390031" y="3120521"/>
            <a:ext cx="1418978" cy="1418978"/>
          </a:xfrm>
          <a:prstGeom prst="rect">
            <a:avLst/>
          </a:prstGeom>
          <a:noFill/>
          <a:ln>
            <a:noFill/>
          </a:ln>
        </p:spPr>
      </p:pic>
      <p:pic>
        <p:nvPicPr>
          <p:cNvPr descr="Student with laptop sitting on huge books in library. Male character studying on computer flat vector illustration. Online education, knowledge concept for banner, website design or landing web page" id="433" name="Google Shape;433;p37"/>
          <p:cNvPicPr preferRelativeResize="0"/>
          <p:nvPr/>
        </p:nvPicPr>
        <p:blipFill rotWithShape="1">
          <a:blip r:embed="rId5">
            <a:alphaModFix/>
          </a:blip>
          <a:srcRect b="0" l="0" r="0" t="0"/>
          <a:stretch/>
        </p:blipFill>
        <p:spPr>
          <a:xfrm>
            <a:off x="1592815" y="3197696"/>
            <a:ext cx="1625672" cy="12646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nvSpPr>
        <p:spPr>
          <a:xfrm>
            <a:off x="1935148" y="141184"/>
            <a:ext cx="5112766" cy="677078"/>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AI-assisted literature review</a:t>
            </a:r>
            <a:endParaRPr b="0" i="0" sz="3200" u="none" cap="none" strike="noStrike">
              <a:solidFill>
                <a:srgbClr val="F3F3F3"/>
              </a:solidFill>
              <a:latin typeface="Oswald"/>
              <a:ea typeface="Oswald"/>
              <a:cs typeface="Oswald"/>
              <a:sym typeface="Oswald"/>
            </a:endParaRPr>
          </a:p>
        </p:txBody>
      </p:sp>
      <p:sp>
        <p:nvSpPr>
          <p:cNvPr id="439" name="Google Shape;439;p38"/>
          <p:cNvSpPr txBox="1"/>
          <p:nvPr/>
        </p:nvSpPr>
        <p:spPr>
          <a:xfrm>
            <a:off x="1795124" y="875632"/>
            <a:ext cx="5553752" cy="436116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Raleway"/>
              <a:ea typeface="Raleway"/>
              <a:cs typeface="Raleway"/>
              <a:sym typeface="Raleway"/>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Develop a search strategy</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Flavors of literature search tools</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Screen and triangulate your results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rgbClr val="F38A24"/>
                </a:solidFill>
                <a:latin typeface="Arial"/>
                <a:ea typeface="Arial"/>
                <a:cs typeface="Arial"/>
                <a:sym typeface="Arial"/>
              </a:rPr>
              <a:t>Organize selected literature into a matrix</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rgbClr val="F38A24"/>
                </a:solidFill>
                <a:latin typeface="Arial"/>
                <a:ea typeface="Arial"/>
                <a:cs typeface="Arial"/>
                <a:sym typeface="Arial"/>
              </a:rPr>
              <a:t>Analyse to identify patterns &amp; gaps</a:t>
            </a:r>
            <a:br>
              <a:rPr b="0" i="0" lang="en"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Synthesise and write</a:t>
            </a:r>
            <a:endParaRPr/>
          </a:p>
          <a:p>
            <a:pPr indent="-241300" lvl="0" marL="457200" marR="0" rtl="0" algn="l">
              <a:lnSpc>
                <a:spcPct val="115000"/>
              </a:lnSpc>
              <a:spcBef>
                <a:spcPts val="0"/>
              </a:spcBef>
              <a:spcAft>
                <a:spcPts val="0"/>
              </a:spcAft>
              <a:buClr>
                <a:srgbClr val="52A1B9"/>
              </a:buClr>
              <a:buSzPts val="2000"/>
              <a:buFont typeface="JetBrains Mono"/>
              <a:buChar char="⇢"/>
            </a:pPr>
            <a:r>
              <a:rPr b="0" i="0" lang="en" sz="2000" u="none" cap="none" strike="noStrike">
                <a:solidFill>
                  <a:schemeClr val="lt1"/>
                </a:solidFill>
                <a:latin typeface="Arial"/>
                <a:ea typeface="Arial"/>
                <a:cs typeface="Arial"/>
                <a:sym typeface="Arial"/>
              </a:rPr>
              <a:t>Revise</a:t>
            </a:r>
            <a:r>
              <a:rPr b="0" i="0" lang="en" sz="2000" u="none" cap="none" strike="noStrike">
                <a:solidFill>
                  <a:schemeClr val="lt1"/>
                </a:solidFill>
                <a:latin typeface="Open Sans"/>
                <a:ea typeface="Open Sans"/>
                <a:cs typeface="Open Sans"/>
                <a:sym typeface="Open Sans"/>
              </a:rPr>
              <a:t> </a:t>
            </a:r>
            <a:endParaRPr b="0" i="0" sz="2000" u="none" cap="none" strike="noStrike">
              <a:solidFill>
                <a:schemeClr val="lt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800"/>
              <a:buFont typeface="Arial"/>
              <a:buNone/>
            </a:pPr>
            <a:r>
              <a:t/>
            </a:r>
            <a:endParaRPr b="0" i="1" sz="800" u="none" cap="none" strike="noStrike">
              <a:solidFill>
                <a:schemeClr val="dk1"/>
              </a:solidFill>
              <a:latin typeface="JetBrains Mono"/>
              <a:ea typeface="JetBrains Mono"/>
              <a:cs typeface="JetBrains Mono"/>
              <a:sym typeface="JetBrains Mono"/>
            </a:endParaRPr>
          </a:p>
          <a:p>
            <a:pPr indent="0" lvl="0" marL="57150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2"/>
              </a:solidFill>
              <a:latin typeface="JetBrains Mono"/>
              <a:ea typeface="JetBrains Mono"/>
              <a:cs typeface="JetBrains Mono"/>
              <a:sym typeface="JetBrains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9"/>
          <p:cNvSpPr txBox="1"/>
          <p:nvPr/>
        </p:nvSpPr>
        <p:spPr>
          <a:xfrm>
            <a:off x="411500" y="344100"/>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Tools for summarisation</a:t>
            </a:r>
            <a:endParaRPr b="0" i="0" sz="3200" u="none" cap="none" strike="noStrike">
              <a:solidFill>
                <a:srgbClr val="F3F3F3"/>
              </a:solidFill>
              <a:latin typeface="Oswald"/>
              <a:ea typeface="Oswald"/>
              <a:cs typeface="Oswald"/>
              <a:sym typeface="Oswald"/>
            </a:endParaRPr>
          </a:p>
        </p:txBody>
      </p:sp>
      <p:grpSp>
        <p:nvGrpSpPr>
          <p:cNvPr id="445" name="Google Shape;445;p39"/>
          <p:cNvGrpSpPr/>
          <p:nvPr/>
        </p:nvGrpSpPr>
        <p:grpSpPr>
          <a:xfrm>
            <a:off x="106425" y="108050"/>
            <a:ext cx="476700" cy="502500"/>
            <a:chOff x="95250" y="112575"/>
            <a:chExt cx="476700" cy="502500"/>
          </a:xfrm>
        </p:grpSpPr>
        <p:cxnSp>
          <p:nvCxnSpPr>
            <p:cNvPr id="446" name="Google Shape;446;p3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47" name="Google Shape;447;p3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48" name="Google Shape;448;p39"/>
          <p:cNvGrpSpPr/>
          <p:nvPr/>
        </p:nvGrpSpPr>
        <p:grpSpPr>
          <a:xfrm flipH="1">
            <a:off x="8560875" y="108050"/>
            <a:ext cx="476700" cy="502500"/>
            <a:chOff x="95250" y="112575"/>
            <a:chExt cx="476700" cy="502500"/>
          </a:xfrm>
        </p:grpSpPr>
        <p:cxnSp>
          <p:nvCxnSpPr>
            <p:cNvPr id="449" name="Google Shape;449;p3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50" name="Google Shape;450;p3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51" name="Google Shape;451;p39"/>
          <p:cNvGrpSpPr/>
          <p:nvPr/>
        </p:nvGrpSpPr>
        <p:grpSpPr>
          <a:xfrm rot="-5400000">
            <a:off x="106425" y="4557750"/>
            <a:ext cx="476700" cy="502500"/>
            <a:chOff x="95250" y="112575"/>
            <a:chExt cx="476700" cy="502500"/>
          </a:xfrm>
        </p:grpSpPr>
        <p:cxnSp>
          <p:nvCxnSpPr>
            <p:cNvPr id="452" name="Google Shape;452;p3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53" name="Google Shape;453;p3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54" name="Google Shape;454;p39"/>
          <p:cNvGrpSpPr/>
          <p:nvPr/>
        </p:nvGrpSpPr>
        <p:grpSpPr>
          <a:xfrm rot="10800000">
            <a:off x="8560875" y="4557750"/>
            <a:ext cx="476700" cy="502500"/>
            <a:chOff x="95250" y="112575"/>
            <a:chExt cx="476700" cy="502500"/>
          </a:xfrm>
        </p:grpSpPr>
        <p:cxnSp>
          <p:nvCxnSpPr>
            <p:cNvPr id="455" name="Google Shape;455;p3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56" name="Google Shape;456;p3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Screenshot of the icons of hundreds of Machine Learning, Artificial Intelligence, and Data tools" id="457" name="Google Shape;457;p39"/>
          <p:cNvPicPr preferRelativeResize="0"/>
          <p:nvPr/>
        </p:nvPicPr>
        <p:blipFill rotWithShape="1">
          <a:blip r:embed="rId3">
            <a:alphaModFix/>
          </a:blip>
          <a:srcRect b="0" l="0" r="0" t="2353"/>
          <a:stretch/>
        </p:blipFill>
        <p:spPr>
          <a:xfrm>
            <a:off x="522033" y="1012579"/>
            <a:ext cx="8099934" cy="3552122"/>
          </a:xfrm>
          <a:prstGeom prst="rect">
            <a:avLst/>
          </a:prstGeom>
          <a:noFill/>
          <a:ln>
            <a:noFill/>
          </a:ln>
        </p:spPr>
      </p:pic>
      <p:sp>
        <p:nvSpPr>
          <p:cNvPr id="458" name="Google Shape;458;p39"/>
          <p:cNvSpPr txBox="1"/>
          <p:nvPr/>
        </p:nvSpPr>
        <p:spPr>
          <a:xfrm>
            <a:off x="2520861" y="4688433"/>
            <a:ext cx="45918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interactive version https://mad.firstmark.com/</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nvSpPr>
        <p:spPr>
          <a:xfrm>
            <a:off x="411500" y="344100"/>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a:t>
            </a:r>
            <a:endParaRPr b="0" i="0" sz="3200" u="none" cap="none" strike="noStrike">
              <a:solidFill>
                <a:srgbClr val="F3F3F3"/>
              </a:solidFill>
              <a:latin typeface="Oswald"/>
              <a:ea typeface="Oswald"/>
              <a:cs typeface="Oswald"/>
              <a:sym typeface="Oswald"/>
            </a:endParaRPr>
          </a:p>
        </p:txBody>
      </p:sp>
      <p:grpSp>
        <p:nvGrpSpPr>
          <p:cNvPr id="464" name="Google Shape;464;p40"/>
          <p:cNvGrpSpPr/>
          <p:nvPr/>
        </p:nvGrpSpPr>
        <p:grpSpPr>
          <a:xfrm>
            <a:off x="106425" y="108050"/>
            <a:ext cx="476700" cy="502500"/>
            <a:chOff x="95250" y="112575"/>
            <a:chExt cx="476700" cy="502500"/>
          </a:xfrm>
        </p:grpSpPr>
        <p:cxnSp>
          <p:nvCxnSpPr>
            <p:cNvPr id="465" name="Google Shape;465;p40"/>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66" name="Google Shape;466;p40"/>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67" name="Google Shape;467;p40"/>
          <p:cNvGrpSpPr/>
          <p:nvPr/>
        </p:nvGrpSpPr>
        <p:grpSpPr>
          <a:xfrm flipH="1">
            <a:off x="8560875" y="108050"/>
            <a:ext cx="476700" cy="502500"/>
            <a:chOff x="95250" y="112575"/>
            <a:chExt cx="476700" cy="502500"/>
          </a:xfrm>
        </p:grpSpPr>
        <p:cxnSp>
          <p:nvCxnSpPr>
            <p:cNvPr id="468" name="Google Shape;468;p40"/>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69" name="Google Shape;469;p40"/>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70" name="Google Shape;470;p40"/>
          <p:cNvGrpSpPr/>
          <p:nvPr/>
        </p:nvGrpSpPr>
        <p:grpSpPr>
          <a:xfrm rot="-5400000">
            <a:off x="106425" y="4557750"/>
            <a:ext cx="476700" cy="502500"/>
            <a:chOff x="95250" y="112575"/>
            <a:chExt cx="476700" cy="502500"/>
          </a:xfrm>
        </p:grpSpPr>
        <p:cxnSp>
          <p:nvCxnSpPr>
            <p:cNvPr id="471" name="Google Shape;471;p40"/>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72" name="Google Shape;472;p40"/>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73" name="Google Shape;473;p40"/>
          <p:cNvGrpSpPr/>
          <p:nvPr/>
        </p:nvGrpSpPr>
        <p:grpSpPr>
          <a:xfrm rot="10800000">
            <a:off x="8560875" y="4557750"/>
            <a:ext cx="476700" cy="502500"/>
            <a:chOff x="95250" y="112575"/>
            <a:chExt cx="476700" cy="502500"/>
          </a:xfrm>
        </p:grpSpPr>
        <p:cxnSp>
          <p:nvCxnSpPr>
            <p:cNvPr id="474" name="Google Shape;474;p40"/>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75" name="Google Shape;475;p40"/>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476" name="Google Shape;476;p40"/>
          <p:cNvSpPr txBox="1"/>
          <p:nvPr/>
        </p:nvSpPr>
        <p:spPr>
          <a:xfrm>
            <a:off x="1473879" y="1537710"/>
            <a:ext cx="629054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Open Sans"/>
                <a:ea typeface="Open Sans"/>
                <a:cs typeface="Open Sans"/>
                <a:sym typeface="Open Sans"/>
              </a:rPr>
              <a:t>Fair use is a legal doctrine that promotes freedom of expression by </a:t>
            </a:r>
            <a:r>
              <a:rPr b="1" i="0" lang="en" sz="2400" u="none" cap="none" strike="noStrike">
                <a:solidFill>
                  <a:schemeClr val="lt1"/>
                </a:solidFill>
                <a:latin typeface="Open Sans"/>
                <a:ea typeface="Open Sans"/>
                <a:cs typeface="Open Sans"/>
                <a:sym typeface="Open Sans"/>
              </a:rPr>
              <a:t>permitting the unlicensed use </a:t>
            </a:r>
            <a:r>
              <a:rPr b="0" i="0" lang="en" sz="2400" u="none" cap="none" strike="noStrike">
                <a:solidFill>
                  <a:schemeClr val="lt1"/>
                </a:solidFill>
                <a:latin typeface="Open Sans"/>
                <a:ea typeface="Open Sans"/>
                <a:cs typeface="Open Sans"/>
                <a:sym typeface="Open Sans"/>
              </a:rPr>
              <a:t>of copyright-protected works in certain circumstances… notably … </a:t>
            </a:r>
            <a:r>
              <a:rPr b="1" i="0" lang="en" sz="2400" u="none" cap="none" strike="noStrike">
                <a:solidFill>
                  <a:schemeClr val="lt1"/>
                </a:solidFill>
                <a:latin typeface="Open Sans"/>
                <a:ea typeface="Open Sans"/>
                <a:cs typeface="Open Sans"/>
                <a:sym typeface="Open Sans"/>
              </a:rPr>
              <a:t>teaching, scholarship, and research.</a:t>
            </a:r>
            <a:endParaRPr b="0" i="0" sz="2400" u="none" cap="none" strike="noStrike">
              <a:solidFill>
                <a:schemeClr val="lt1"/>
              </a:solidFill>
              <a:latin typeface="Open Sans"/>
              <a:ea typeface="Open Sans"/>
              <a:cs typeface="Open Sans"/>
              <a:sym typeface="Open Sans"/>
            </a:endParaRPr>
          </a:p>
        </p:txBody>
      </p:sp>
      <p:sp>
        <p:nvSpPr>
          <p:cNvPr id="477" name="Google Shape;477;p40"/>
          <p:cNvSpPr txBox="1"/>
          <p:nvPr/>
        </p:nvSpPr>
        <p:spPr>
          <a:xfrm>
            <a:off x="4224984" y="3993234"/>
            <a:ext cx="460181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100" u="none" cap="none" strike="noStrike">
                <a:solidFill>
                  <a:srgbClr val="FFC000"/>
                </a:solidFill>
                <a:latin typeface="Arial"/>
                <a:ea typeface="Arial"/>
                <a:cs typeface="Arial"/>
                <a:sym typeface="Arial"/>
              </a:rPr>
              <a:t>─</a:t>
            </a:r>
            <a:r>
              <a:rPr b="0" i="0" lang="en" sz="1400" u="none" cap="none" strike="noStrike">
                <a:solidFill>
                  <a:srgbClr val="FFC000"/>
                </a:solidFill>
                <a:latin typeface="Arial"/>
                <a:ea typeface="Arial"/>
                <a:cs typeface="Arial"/>
                <a:sym typeface="Arial"/>
              </a:rPr>
              <a:t> US Copyright Office Fair Use Index</a:t>
            </a:r>
            <a:endParaRPr b="0" i="0" sz="1400" u="none" cap="none" strike="noStrike">
              <a:solidFill>
                <a:srgbClr val="FFC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1"/>
          <p:cNvSpPr txBox="1"/>
          <p:nvPr/>
        </p:nvSpPr>
        <p:spPr>
          <a:xfrm>
            <a:off x="411500" y="344100"/>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Check on the policies of the publishers</a:t>
            </a:r>
            <a:endParaRPr b="0" i="0" sz="3200" u="none" cap="none" strike="noStrike">
              <a:solidFill>
                <a:srgbClr val="F3F3F3"/>
              </a:solidFill>
              <a:latin typeface="Oswald"/>
              <a:ea typeface="Oswald"/>
              <a:cs typeface="Oswald"/>
              <a:sym typeface="Oswald"/>
            </a:endParaRPr>
          </a:p>
        </p:txBody>
      </p:sp>
      <p:grpSp>
        <p:nvGrpSpPr>
          <p:cNvPr id="483" name="Google Shape;483;p41"/>
          <p:cNvGrpSpPr/>
          <p:nvPr/>
        </p:nvGrpSpPr>
        <p:grpSpPr>
          <a:xfrm>
            <a:off x="106425" y="108050"/>
            <a:ext cx="476700" cy="502500"/>
            <a:chOff x="95250" y="112575"/>
            <a:chExt cx="476700" cy="502500"/>
          </a:xfrm>
        </p:grpSpPr>
        <p:cxnSp>
          <p:nvCxnSpPr>
            <p:cNvPr id="484" name="Google Shape;484;p41"/>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85" name="Google Shape;485;p41"/>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86" name="Google Shape;486;p41"/>
          <p:cNvGrpSpPr/>
          <p:nvPr/>
        </p:nvGrpSpPr>
        <p:grpSpPr>
          <a:xfrm flipH="1">
            <a:off x="8560875" y="108050"/>
            <a:ext cx="476700" cy="502500"/>
            <a:chOff x="95250" y="112575"/>
            <a:chExt cx="476700" cy="502500"/>
          </a:xfrm>
        </p:grpSpPr>
        <p:cxnSp>
          <p:nvCxnSpPr>
            <p:cNvPr id="487" name="Google Shape;487;p41"/>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88" name="Google Shape;488;p41"/>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89" name="Google Shape;489;p41"/>
          <p:cNvGrpSpPr/>
          <p:nvPr/>
        </p:nvGrpSpPr>
        <p:grpSpPr>
          <a:xfrm rot="-5400000">
            <a:off x="106425" y="4557750"/>
            <a:ext cx="476700" cy="502500"/>
            <a:chOff x="95250" y="112575"/>
            <a:chExt cx="476700" cy="502500"/>
          </a:xfrm>
        </p:grpSpPr>
        <p:cxnSp>
          <p:nvCxnSpPr>
            <p:cNvPr id="490" name="Google Shape;490;p41"/>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91" name="Google Shape;491;p41"/>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492" name="Google Shape;492;p41"/>
          <p:cNvGrpSpPr/>
          <p:nvPr/>
        </p:nvGrpSpPr>
        <p:grpSpPr>
          <a:xfrm rot="10800000">
            <a:off x="8560875" y="4557750"/>
            <a:ext cx="476700" cy="502500"/>
            <a:chOff x="95250" y="112575"/>
            <a:chExt cx="476700" cy="502500"/>
          </a:xfrm>
        </p:grpSpPr>
        <p:cxnSp>
          <p:nvCxnSpPr>
            <p:cNvPr id="493" name="Google Shape;493;p41"/>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494" name="Google Shape;494;p41"/>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495" name="Google Shape;495;p41"/>
          <p:cNvSpPr txBox="1"/>
          <p:nvPr/>
        </p:nvSpPr>
        <p:spPr>
          <a:xfrm>
            <a:off x="596025" y="1433464"/>
            <a:ext cx="8230775"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lt1"/>
                </a:solidFill>
                <a:latin typeface="Open Sans"/>
                <a:ea typeface="Open Sans"/>
                <a:cs typeface="Open Sans"/>
                <a:sym typeface="Open Sans"/>
              </a:rPr>
              <a:t>ASTM International Artificial Intelligence (AI) Policy</a:t>
            </a:r>
            <a:br>
              <a:rPr b="0" i="0" lang="en" sz="1600" u="none" cap="none" strike="noStrike">
                <a:solidFill>
                  <a:schemeClr val="lt1"/>
                </a:solidFill>
                <a:latin typeface="Open Sans"/>
                <a:ea typeface="Open Sans"/>
                <a:cs typeface="Open Sans"/>
                <a:sym typeface="Open Sans"/>
              </a:rPr>
            </a:br>
            <a:endParaRPr b="0" i="0" sz="1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 sz="1600" u="none" cap="none" strike="noStrike">
                <a:solidFill>
                  <a:schemeClr val="lt1"/>
                </a:solidFill>
                <a:latin typeface="Open Sans"/>
                <a:ea typeface="Open Sans"/>
                <a:cs typeface="Open Sans"/>
                <a:sym typeface="Open Sans"/>
              </a:rPr>
              <a:t>ASTM International prohibits the entry of ASTM standards and related ASTM intellectual property (“ASTM IP”) into any form of Artificial Intelligence (AI) tools, such as ChatGPT.</a:t>
            </a:r>
            <a:endParaRPr/>
          </a:p>
          <a:p>
            <a:pPr indent="0" lvl="0" marL="0" marR="0" rtl="0" algn="l">
              <a:lnSpc>
                <a:spcPct val="100000"/>
              </a:lnSpc>
              <a:spcBef>
                <a:spcPts val="0"/>
              </a:spcBef>
              <a:spcAft>
                <a:spcPts val="0"/>
              </a:spcAft>
              <a:buNone/>
            </a:pPr>
            <a:r>
              <a:rPr b="0" i="0" lang="en" sz="1600" u="none" cap="none" strike="noStrike">
                <a:solidFill>
                  <a:schemeClr val="lt1"/>
                </a:solidFill>
                <a:latin typeface="Open Sans"/>
                <a:ea typeface="Open Sans"/>
                <a:cs typeface="Open Sans"/>
                <a:sym typeface="Open Sans"/>
              </a:rPr>
              <a:t>Additionally, creating derivatives of ASTM IP using AI is also prohibited without express written permission from ASTM’s President. In the case of such use, ASTM will suspend a licensee’s access to ASTM IP, and further legal action will be considered.</a:t>
            </a:r>
            <a:endParaRPr b="0" i="0" sz="1600" u="none" cap="none" strike="noStrike">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06351b6c07_0_591"/>
          <p:cNvSpPr txBox="1"/>
          <p:nvPr/>
        </p:nvSpPr>
        <p:spPr>
          <a:xfrm>
            <a:off x="479975" y="810750"/>
            <a:ext cx="8664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rPr>
              <a:t>VIB wants:</a:t>
            </a:r>
            <a:endParaRPr>
              <a:solidFill>
                <a:srgbClr val="FF9900"/>
              </a:solidFill>
            </a:endParaRPr>
          </a:p>
          <a:p>
            <a:pPr indent="0" lvl="0" marL="0" rtl="0" algn="l">
              <a:spcBef>
                <a:spcPts val="0"/>
              </a:spcBef>
              <a:spcAft>
                <a:spcPts val="0"/>
              </a:spcAft>
              <a:buNone/>
            </a:pPr>
            <a:r>
              <a:t/>
            </a:r>
            <a:endParaRPr>
              <a:solidFill>
                <a:srgbClr val="FF9900"/>
              </a:solidFill>
            </a:endParaRPr>
          </a:p>
          <a:p>
            <a:pPr indent="0" lvl="0" marL="0" rtl="0" algn="l">
              <a:spcBef>
                <a:spcPts val="0"/>
              </a:spcBef>
              <a:spcAft>
                <a:spcPts val="0"/>
              </a:spcAft>
              <a:buNone/>
            </a:pPr>
            <a:r>
              <a:rPr lang="en">
                <a:solidFill>
                  <a:schemeClr val="lt1"/>
                </a:solidFill>
              </a:rPr>
              <a:t>1. To stimulate the responsible use of genAI</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2. You to be fully aware of the strengths but also the limitations of genAI</a:t>
            </a:r>
            <a:br>
              <a:rPr lang="en">
                <a:solidFill>
                  <a:srgbClr val="FF9900"/>
                </a:solidFill>
              </a:rPr>
            </a:br>
            <a:endParaRPr>
              <a:solidFill>
                <a:srgbClr val="FF9900"/>
              </a:solidFill>
            </a:endParaRPr>
          </a:p>
          <a:p>
            <a:pPr indent="0" lvl="0" marL="0" rtl="0" algn="l">
              <a:spcBef>
                <a:spcPts val="0"/>
              </a:spcBef>
              <a:spcAft>
                <a:spcPts val="0"/>
              </a:spcAft>
              <a:buNone/>
            </a:pPr>
            <a:r>
              <a:rPr lang="en">
                <a:solidFill>
                  <a:schemeClr val="lt1"/>
                </a:solidFill>
              </a:rPr>
              <a:t>3. You to perform the necessary verification and quality control</a:t>
            </a:r>
            <a:br>
              <a:rPr lang="en">
                <a:solidFill>
                  <a:schemeClr val="lt1"/>
                </a:solidFill>
              </a:rPr>
            </a:br>
            <a:endParaRPr>
              <a:solidFill>
                <a:schemeClr val="lt1"/>
              </a:solidFill>
            </a:endParaRPr>
          </a:p>
          <a:p>
            <a:pPr indent="0" lvl="0" marL="0" rtl="0" algn="l">
              <a:spcBef>
                <a:spcPts val="0"/>
              </a:spcBef>
              <a:spcAft>
                <a:spcPts val="0"/>
              </a:spcAft>
              <a:buNone/>
            </a:pPr>
            <a:r>
              <a:rPr lang="en">
                <a:solidFill>
                  <a:schemeClr val="lt1"/>
                </a:solidFill>
              </a:rPr>
              <a:t>4. You to refrain from the use of genAI in a way that may lead to the disclosure of confidential or personal information</a:t>
            </a:r>
            <a:br>
              <a:rPr lang="en">
                <a:solidFill>
                  <a:schemeClr val="lt1"/>
                </a:solidFill>
              </a:rPr>
            </a:br>
            <a:endParaRPr>
              <a:solidFill>
                <a:schemeClr val="lt1"/>
              </a:solidFill>
            </a:endParaRPr>
          </a:p>
          <a:p>
            <a:pPr indent="0" lvl="0" marL="0" rtl="0" algn="l">
              <a:spcBef>
                <a:spcPts val="0"/>
              </a:spcBef>
              <a:spcAft>
                <a:spcPts val="0"/>
              </a:spcAft>
              <a:buNone/>
            </a:pPr>
            <a:r>
              <a:rPr lang="en">
                <a:solidFill>
                  <a:schemeClr val="lt1"/>
                </a:solidFill>
              </a:rPr>
              <a:t>See practical guideline on the responsible use of genAI tools</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nvSpPr>
        <p:spPr>
          <a:xfrm>
            <a:off x="452200" y="134150"/>
            <a:ext cx="55146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400080"/>
                </a:solidFill>
                <a:latin typeface="Oswald"/>
                <a:ea typeface="Oswald"/>
                <a:cs typeface="Oswald"/>
                <a:sym typeface="Oswald"/>
              </a:rPr>
              <a:t>Literature summaries</a:t>
            </a:r>
            <a:endParaRPr b="0" i="0" sz="3200" u="none" cap="none" strike="noStrike">
              <a:solidFill>
                <a:srgbClr val="400080"/>
              </a:solidFill>
              <a:latin typeface="Oswald"/>
              <a:ea typeface="Oswald"/>
              <a:cs typeface="Oswald"/>
              <a:sym typeface="Oswald"/>
            </a:endParaRPr>
          </a:p>
        </p:txBody>
      </p:sp>
      <p:grpSp>
        <p:nvGrpSpPr>
          <p:cNvPr id="501" name="Google Shape;501;p42"/>
          <p:cNvGrpSpPr/>
          <p:nvPr/>
        </p:nvGrpSpPr>
        <p:grpSpPr>
          <a:xfrm rot="-5400000">
            <a:off x="106425" y="4557750"/>
            <a:ext cx="476700" cy="502500"/>
            <a:chOff x="95250" y="112575"/>
            <a:chExt cx="476700" cy="502500"/>
          </a:xfrm>
        </p:grpSpPr>
        <p:cxnSp>
          <p:nvCxnSpPr>
            <p:cNvPr id="502" name="Google Shape;502;p4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03" name="Google Shape;503;p4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04" name="Google Shape;504;p42"/>
          <p:cNvGrpSpPr/>
          <p:nvPr/>
        </p:nvGrpSpPr>
        <p:grpSpPr>
          <a:xfrm rot="10800000">
            <a:off x="8560875" y="4557750"/>
            <a:ext cx="476700" cy="502500"/>
            <a:chOff x="95250" y="112575"/>
            <a:chExt cx="476700" cy="502500"/>
          </a:xfrm>
        </p:grpSpPr>
        <p:cxnSp>
          <p:nvCxnSpPr>
            <p:cNvPr id="505" name="Google Shape;505;p4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06" name="Google Shape;506;p4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Image of Elicit logo" id="507" name="Google Shape;507;p42"/>
          <p:cNvPicPr preferRelativeResize="0"/>
          <p:nvPr/>
        </p:nvPicPr>
        <p:blipFill rotWithShape="1">
          <a:blip r:embed="rId3">
            <a:alphaModFix/>
          </a:blip>
          <a:srcRect b="37385" l="24821" r="24220" t="38685"/>
          <a:stretch/>
        </p:blipFill>
        <p:spPr>
          <a:xfrm>
            <a:off x="1319548" y="1264831"/>
            <a:ext cx="1376690" cy="431099"/>
          </a:xfrm>
          <a:prstGeom prst="rect">
            <a:avLst/>
          </a:prstGeom>
          <a:noFill/>
          <a:ln>
            <a:noFill/>
          </a:ln>
        </p:spPr>
      </p:pic>
      <p:pic>
        <p:nvPicPr>
          <p:cNvPr descr="Image of Claude logo" id="508" name="Google Shape;508;p42"/>
          <p:cNvPicPr preferRelativeResize="0"/>
          <p:nvPr/>
        </p:nvPicPr>
        <p:blipFill rotWithShape="1">
          <a:blip r:embed="rId4">
            <a:alphaModFix/>
          </a:blip>
          <a:srcRect b="41532" l="27047" r="25104" t="37659"/>
          <a:stretch/>
        </p:blipFill>
        <p:spPr>
          <a:xfrm>
            <a:off x="3721364" y="1300724"/>
            <a:ext cx="1234949" cy="326479"/>
          </a:xfrm>
          <a:prstGeom prst="rect">
            <a:avLst/>
          </a:prstGeom>
          <a:noFill/>
          <a:ln>
            <a:noFill/>
          </a:ln>
        </p:spPr>
      </p:pic>
      <p:pic>
        <p:nvPicPr>
          <p:cNvPr descr="Image of Petal logo" id="509" name="Google Shape;509;p42"/>
          <p:cNvPicPr preferRelativeResize="0"/>
          <p:nvPr/>
        </p:nvPicPr>
        <p:blipFill rotWithShape="1">
          <a:blip r:embed="rId5">
            <a:alphaModFix/>
          </a:blip>
          <a:srcRect b="0" l="0" r="0" t="0"/>
          <a:stretch/>
        </p:blipFill>
        <p:spPr>
          <a:xfrm>
            <a:off x="6121001" y="1282388"/>
            <a:ext cx="1307925" cy="363150"/>
          </a:xfrm>
          <a:prstGeom prst="rect">
            <a:avLst/>
          </a:prstGeom>
          <a:noFill/>
          <a:ln>
            <a:noFill/>
          </a:ln>
        </p:spPr>
      </p:pic>
      <p:pic>
        <p:nvPicPr>
          <p:cNvPr descr="Image of Consensus logo" id="510" name="Google Shape;510;p42"/>
          <p:cNvPicPr preferRelativeResize="0"/>
          <p:nvPr/>
        </p:nvPicPr>
        <p:blipFill rotWithShape="1">
          <a:blip r:embed="rId6">
            <a:alphaModFix/>
          </a:blip>
          <a:srcRect b="0" l="0" r="0" t="0"/>
          <a:stretch/>
        </p:blipFill>
        <p:spPr>
          <a:xfrm>
            <a:off x="1417489" y="1907325"/>
            <a:ext cx="978954" cy="532484"/>
          </a:xfrm>
          <a:prstGeom prst="rect">
            <a:avLst/>
          </a:prstGeom>
          <a:noFill/>
          <a:ln>
            <a:noFill/>
          </a:ln>
        </p:spPr>
      </p:pic>
      <p:pic>
        <p:nvPicPr>
          <p:cNvPr descr="Image of SciSpace logo" id="511" name="Google Shape;511;p42"/>
          <p:cNvPicPr preferRelativeResize="0"/>
          <p:nvPr/>
        </p:nvPicPr>
        <p:blipFill rotWithShape="1">
          <a:blip r:embed="rId7">
            <a:alphaModFix/>
          </a:blip>
          <a:srcRect b="15467" l="3631" r="4884" t="15728"/>
          <a:stretch/>
        </p:blipFill>
        <p:spPr>
          <a:xfrm>
            <a:off x="2380649" y="2945930"/>
            <a:ext cx="1234959" cy="249743"/>
          </a:xfrm>
          <a:prstGeom prst="rect">
            <a:avLst/>
          </a:prstGeom>
          <a:noFill/>
          <a:ln>
            <a:noFill/>
          </a:ln>
        </p:spPr>
      </p:pic>
      <p:pic>
        <p:nvPicPr>
          <p:cNvPr descr="Image of Litmaps logo" id="512" name="Google Shape;512;p42"/>
          <p:cNvPicPr preferRelativeResize="0"/>
          <p:nvPr/>
        </p:nvPicPr>
        <p:blipFill rotWithShape="1">
          <a:blip r:embed="rId8">
            <a:alphaModFix/>
          </a:blip>
          <a:srcRect b="26621" l="3697" r="14147" t="19011"/>
          <a:stretch/>
        </p:blipFill>
        <p:spPr>
          <a:xfrm>
            <a:off x="3770950" y="2923826"/>
            <a:ext cx="1189350" cy="293950"/>
          </a:xfrm>
          <a:prstGeom prst="rect">
            <a:avLst/>
          </a:prstGeom>
          <a:noFill/>
          <a:ln>
            <a:noFill/>
          </a:ln>
        </p:spPr>
      </p:pic>
      <p:pic>
        <p:nvPicPr>
          <p:cNvPr descr="Image of ConnectedPapers logo" id="513" name="Google Shape;513;p42"/>
          <p:cNvPicPr preferRelativeResize="0"/>
          <p:nvPr/>
        </p:nvPicPr>
        <p:blipFill rotWithShape="1">
          <a:blip r:embed="rId9">
            <a:alphaModFix/>
          </a:blip>
          <a:srcRect b="0" l="0" r="0" t="0"/>
          <a:stretch/>
        </p:blipFill>
        <p:spPr>
          <a:xfrm>
            <a:off x="4042287" y="2014315"/>
            <a:ext cx="1956526" cy="318504"/>
          </a:xfrm>
          <a:prstGeom prst="rect">
            <a:avLst/>
          </a:prstGeom>
          <a:noFill/>
          <a:ln>
            <a:noFill/>
          </a:ln>
        </p:spPr>
      </p:pic>
      <p:pic>
        <p:nvPicPr>
          <p:cNvPr descr="Image of OpenAI logo" id="514" name="Google Shape;514;p42"/>
          <p:cNvPicPr preferRelativeResize="0"/>
          <p:nvPr/>
        </p:nvPicPr>
        <p:blipFill rotWithShape="1">
          <a:blip r:embed="rId10">
            <a:alphaModFix/>
          </a:blip>
          <a:srcRect b="9284" l="6820" r="7583" t="10258"/>
          <a:stretch/>
        </p:blipFill>
        <p:spPr>
          <a:xfrm>
            <a:off x="3734209" y="2468062"/>
            <a:ext cx="1399805" cy="385445"/>
          </a:xfrm>
          <a:prstGeom prst="rect">
            <a:avLst/>
          </a:prstGeom>
          <a:noFill/>
          <a:ln>
            <a:noFill/>
          </a:ln>
        </p:spPr>
      </p:pic>
      <p:pic>
        <p:nvPicPr>
          <p:cNvPr descr="Image of QuillBot logo" id="515" name="Google Shape;515;p42"/>
          <p:cNvPicPr preferRelativeResize="0"/>
          <p:nvPr/>
        </p:nvPicPr>
        <p:blipFill rotWithShape="1">
          <a:blip r:embed="rId11">
            <a:alphaModFix/>
          </a:blip>
          <a:srcRect b="0" l="0" r="0" t="0"/>
          <a:stretch/>
        </p:blipFill>
        <p:spPr>
          <a:xfrm>
            <a:off x="5158724" y="3306423"/>
            <a:ext cx="1399800" cy="436894"/>
          </a:xfrm>
          <a:prstGeom prst="rect">
            <a:avLst/>
          </a:prstGeom>
          <a:noFill/>
          <a:ln>
            <a:noFill/>
          </a:ln>
        </p:spPr>
      </p:pic>
      <p:pic>
        <p:nvPicPr>
          <p:cNvPr descr="Image of SMMRY logo" id="516" name="Google Shape;516;p42"/>
          <p:cNvPicPr preferRelativeResize="0"/>
          <p:nvPr/>
        </p:nvPicPr>
        <p:blipFill rotWithShape="1">
          <a:blip r:embed="rId12">
            <a:alphaModFix/>
          </a:blip>
          <a:srcRect b="0" l="0" r="0" t="0"/>
          <a:stretch/>
        </p:blipFill>
        <p:spPr>
          <a:xfrm>
            <a:off x="5369044" y="2491622"/>
            <a:ext cx="1774408" cy="338325"/>
          </a:xfrm>
          <a:prstGeom prst="rect">
            <a:avLst/>
          </a:prstGeom>
          <a:noFill/>
          <a:ln>
            <a:noFill/>
          </a:ln>
        </p:spPr>
      </p:pic>
      <p:pic>
        <p:nvPicPr>
          <p:cNvPr descr="Image of TLDR this logo" id="517" name="Google Shape;517;p42"/>
          <p:cNvPicPr preferRelativeResize="0"/>
          <p:nvPr/>
        </p:nvPicPr>
        <p:blipFill rotWithShape="1">
          <a:blip r:embed="rId13">
            <a:alphaModFix/>
          </a:blip>
          <a:srcRect b="0" l="0" r="0" t="0"/>
          <a:stretch/>
        </p:blipFill>
        <p:spPr>
          <a:xfrm>
            <a:off x="3400407" y="3866096"/>
            <a:ext cx="1122766" cy="431100"/>
          </a:xfrm>
          <a:prstGeom prst="rect">
            <a:avLst/>
          </a:prstGeom>
          <a:noFill/>
          <a:ln>
            <a:noFill/>
          </a:ln>
        </p:spPr>
      </p:pic>
      <p:pic>
        <p:nvPicPr>
          <p:cNvPr descr="Image of ChatPDF logo" id="518" name="Google Shape;518;p42"/>
          <p:cNvPicPr preferRelativeResize="0"/>
          <p:nvPr/>
        </p:nvPicPr>
        <p:blipFill rotWithShape="1">
          <a:blip r:embed="rId14">
            <a:alphaModFix/>
          </a:blip>
          <a:srcRect b="0" l="0" r="0" t="0"/>
          <a:stretch/>
        </p:blipFill>
        <p:spPr>
          <a:xfrm>
            <a:off x="4193942" y="4323704"/>
            <a:ext cx="756113" cy="756113"/>
          </a:xfrm>
          <a:prstGeom prst="rect">
            <a:avLst/>
          </a:prstGeom>
          <a:noFill/>
          <a:ln>
            <a:noFill/>
          </a:ln>
        </p:spPr>
      </p:pic>
      <p:pic>
        <p:nvPicPr>
          <p:cNvPr descr="Image of Reeder logo" id="519" name="Google Shape;519;p42"/>
          <p:cNvPicPr preferRelativeResize="0"/>
          <p:nvPr/>
        </p:nvPicPr>
        <p:blipFill rotWithShape="1">
          <a:blip r:embed="rId15">
            <a:alphaModFix/>
          </a:blip>
          <a:srcRect b="0" l="0" r="0" t="0"/>
          <a:stretch/>
        </p:blipFill>
        <p:spPr>
          <a:xfrm>
            <a:off x="2632482" y="1997165"/>
            <a:ext cx="1274017" cy="318504"/>
          </a:xfrm>
          <a:prstGeom prst="rect">
            <a:avLst/>
          </a:prstGeom>
          <a:noFill/>
          <a:ln>
            <a:noFill/>
          </a:ln>
        </p:spPr>
      </p:pic>
      <p:pic>
        <p:nvPicPr>
          <p:cNvPr descr="Image of Humata.ai logo" id="520" name="Google Shape;520;p42"/>
          <p:cNvPicPr preferRelativeResize="0"/>
          <p:nvPr/>
        </p:nvPicPr>
        <p:blipFill rotWithShape="1">
          <a:blip r:embed="rId16">
            <a:alphaModFix/>
          </a:blip>
          <a:srcRect b="14947" l="4156" r="5091" t="7759"/>
          <a:stretch/>
        </p:blipFill>
        <p:spPr>
          <a:xfrm>
            <a:off x="4433975" y="3288600"/>
            <a:ext cx="595950" cy="502499"/>
          </a:xfrm>
          <a:prstGeom prst="rect">
            <a:avLst/>
          </a:prstGeom>
          <a:noFill/>
          <a:ln cap="flat" cmpd="sng" w="9525">
            <a:solidFill>
              <a:srgbClr val="D9D9D9"/>
            </a:solidFill>
            <a:prstDash val="solid"/>
            <a:round/>
            <a:headEnd len="sm" w="sm" type="none"/>
            <a:tailEnd len="sm" w="sm" type="none"/>
          </a:ln>
        </p:spPr>
      </p:pic>
      <p:pic>
        <p:nvPicPr>
          <p:cNvPr descr="Image of perplexity.ai logo" id="521" name="Google Shape;521;p42"/>
          <p:cNvPicPr preferRelativeResize="0"/>
          <p:nvPr/>
        </p:nvPicPr>
        <p:blipFill rotWithShape="1">
          <a:blip r:embed="rId17">
            <a:alphaModFix/>
          </a:blip>
          <a:srcRect b="0" l="0" r="0" t="0"/>
          <a:stretch/>
        </p:blipFill>
        <p:spPr>
          <a:xfrm>
            <a:off x="6184727" y="2004402"/>
            <a:ext cx="1541784" cy="338330"/>
          </a:xfrm>
          <a:prstGeom prst="rect">
            <a:avLst/>
          </a:prstGeom>
          <a:noFill/>
          <a:ln>
            <a:noFill/>
          </a:ln>
        </p:spPr>
      </p:pic>
      <p:cxnSp>
        <p:nvCxnSpPr>
          <p:cNvPr id="522" name="Google Shape;522;p42"/>
          <p:cNvCxnSpPr/>
          <p:nvPr/>
        </p:nvCxnSpPr>
        <p:spPr>
          <a:xfrm>
            <a:off x="968700" y="1791889"/>
            <a:ext cx="7206600" cy="0"/>
          </a:xfrm>
          <a:prstGeom prst="straightConnector1">
            <a:avLst/>
          </a:prstGeom>
          <a:noFill/>
          <a:ln cap="flat" cmpd="sng" w="19050">
            <a:solidFill>
              <a:srgbClr val="6FA8DC"/>
            </a:solidFill>
            <a:prstDash val="solid"/>
            <a:round/>
            <a:headEnd len="med" w="med" type="oval"/>
            <a:tailEnd len="med" w="med" type="oval"/>
          </a:ln>
        </p:spPr>
      </p:cxnSp>
      <p:pic>
        <p:nvPicPr>
          <p:cNvPr descr="Image of SciSummary logo" id="523" name="Google Shape;523;p42"/>
          <p:cNvPicPr preferRelativeResize="0"/>
          <p:nvPr/>
        </p:nvPicPr>
        <p:blipFill rotWithShape="1">
          <a:blip r:embed="rId18">
            <a:alphaModFix/>
          </a:blip>
          <a:srcRect b="39203" l="0" r="0" t="37849"/>
          <a:stretch/>
        </p:blipFill>
        <p:spPr>
          <a:xfrm>
            <a:off x="5115641" y="2881751"/>
            <a:ext cx="1647710" cy="378100"/>
          </a:xfrm>
          <a:prstGeom prst="rect">
            <a:avLst/>
          </a:prstGeom>
          <a:noFill/>
          <a:ln>
            <a:noFill/>
          </a:ln>
        </p:spPr>
      </p:pic>
      <p:pic>
        <p:nvPicPr>
          <p:cNvPr descr="Image of Summate logo" id="524" name="Google Shape;524;p42"/>
          <p:cNvPicPr preferRelativeResize="0"/>
          <p:nvPr/>
        </p:nvPicPr>
        <p:blipFill rotWithShape="1">
          <a:blip r:embed="rId19">
            <a:alphaModFix/>
          </a:blip>
          <a:srcRect b="40641" l="20382" r="21061" t="42764"/>
          <a:stretch/>
        </p:blipFill>
        <p:spPr>
          <a:xfrm>
            <a:off x="2000549" y="2501534"/>
            <a:ext cx="1498630" cy="318500"/>
          </a:xfrm>
          <a:prstGeom prst="rect">
            <a:avLst/>
          </a:prstGeom>
          <a:noFill/>
          <a:ln>
            <a:noFill/>
          </a:ln>
        </p:spPr>
      </p:pic>
      <p:pic>
        <p:nvPicPr>
          <p:cNvPr descr="Image of Aether Brain logo" id="525" name="Google Shape;525;p42"/>
          <p:cNvPicPr preferRelativeResize="0"/>
          <p:nvPr/>
        </p:nvPicPr>
        <p:blipFill rotWithShape="1">
          <a:blip r:embed="rId20">
            <a:alphaModFix/>
          </a:blip>
          <a:srcRect b="10618" l="2874" r="979" t="9110"/>
          <a:stretch/>
        </p:blipFill>
        <p:spPr>
          <a:xfrm>
            <a:off x="2585475" y="3332147"/>
            <a:ext cx="1684153" cy="385446"/>
          </a:xfrm>
          <a:prstGeom prst="rect">
            <a:avLst/>
          </a:prstGeom>
          <a:noFill/>
          <a:ln>
            <a:noFill/>
          </a:ln>
        </p:spPr>
      </p:pic>
      <p:pic>
        <p:nvPicPr>
          <p:cNvPr id="526" name="Google Shape;526;p42"/>
          <p:cNvPicPr preferRelativeResize="0"/>
          <p:nvPr/>
        </p:nvPicPr>
        <p:blipFill rotWithShape="1">
          <a:blip r:embed="rId21">
            <a:alphaModFix/>
          </a:blip>
          <a:srcRect b="0" l="0" r="0" t="0"/>
          <a:stretch/>
        </p:blipFill>
        <p:spPr>
          <a:xfrm>
            <a:off x="4728867" y="3864665"/>
            <a:ext cx="1044198" cy="385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3"/>
          <p:cNvSpPr txBox="1"/>
          <p:nvPr/>
        </p:nvSpPr>
        <p:spPr>
          <a:xfrm>
            <a:off x="411500" y="344100"/>
            <a:ext cx="84153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Different flavors of summarising tools</a:t>
            </a:r>
            <a:endParaRPr b="0" i="0" sz="3200" u="none" cap="none" strike="noStrike">
              <a:solidFill>
                <a:srgbClr val="F3F3F3"/>
              </a:solidFill>
              <a:latin typeface="Oswald"/>
              <a:ea typeface="Oswald"/>
              <a:cs typeface="Oswald"/>
              <a:sym typeface="Oswald"/>
            </a:endParaRPr>
          </a:p>
        </p:txBody>
      </p:sp>
      <p:grpSp>
        <p:nvGrpSpPr>
          <p:cNvPr id="532" name="Google Shape;532;p43"/>
          <p:cNvGrpSpPr/>
          <p:nvPr/>
        </p:nvGrpSpPr>
        <p:grpSpPr>
          <a:xfrm>
            <a:off x="106425" y="108050"/>
            <a:ext cx="476700" cy="502500"/>
            <a:chOff x="95250" y="112575"/>
            <a:chExt cx="476700" cy="502500"/>
          </a:xfrm>
        </p:grpSpPr>
        <p:cxnSp>
          <p:nvCxnSpPr>
            <p:cNvPr id="533" name="Google Shape;533;p4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34" name="Google Shape;534;p4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35" name="Google Shape;535;p43"/>
          <p:cNvGrpSpPr/>
          <p:nvPr/>
        </p:nvGrpSpPr>
        <p:grpSpPr>
          <a:xfrm flipH="1">
            <a:off x="8560875" y="108050"/>
            <a:ext cx="476700" cy="502500"/>
            <a:chOff x="95250" y="112575"/>
            <a:chExt cx="476700" cy="502500"/>
          </a:xfrm>
        </p:grpSpPr>
        <p:cxnSp>
          <p:nvCxnSpPr>
            <p:cNvPr id="536" name="Google Shape;536;p4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37" name="Google Shape;537;p4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38" name="Google Shape;538;p43"/>
          <p:cNvGrpSpPr/>
          <p:nvPr/>
        </p:nvGrpSpPr>
        <p:grpSpPr>
          <a:xfrm rot="-5400000">
            <a:off x="106425" y="4557750"/>
            <a:ext cx="476700" cy="502500"/>
            <a:chOff x="95250" y="112575"/>
            <a:chExt cx="476700" cy="502500"/>
          </a:xfrm>
        </p:grpSpPr>
        <p:cxnSp>
          <p:nvCxnSpPr>
            <p:cNvPr id="539" name="Google Shape;539;p4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40" name="Google Shape;540;p4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41" name="Google Shape;541;p43"/>
          <p:cNvGrpSpPr/>
          <p:nvPr/>
        </p:nvGrpSpPr>
        <p:grpSpPr>
          <a:xfrm rot="10800000">
            <a:off x="8560875" y="4557750"/>
            <a:ext cx="476700" cy="502500"/>
            <a:chOff x="95250" y="112575"/>
            <a:chExt cx="476700" cy="502500"/>
          </a:xfrm>
        </p:grpSpPr>
        <p:cxnSp>
          <p:nvCxnSpPr>
            <p:cNvPr id="542" name="Google Shape;542;p4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43" name="Google Shape;543;p4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544" name="Google Shape;544;p43"/>
          <p:cNvSpPr txBox="1"/>
          <p:nvPr/>
        </p:nvSpPr>
        <p:spPr>
          <a:xfrm>
            <a:off x="583125" y="3133948"/>
            <a:ext cx="252662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Use their own corpus</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(like SemanticScholar)</a:t>
            </a:r>
            <a:endParaRPr b="0" i="0" sz="1800" u="none" cap="none" strike="noStrike">
              <a:solidFill>
                <a:schemeClr val="lt1"/>
              </a:solidFill>
              <a:latin typeface="Arial"/>
              <a:ea typeface="Arial"/>
              <a:cs typeface="Arial"/>
              <a:sym typeface="Arial"/>
            </a:endParaRPr>
          </a:p>
        </p:txBody>
      </p:sp>
      <p:sp>
        <p:nvSpPr>
          <p:cNvPr id="545" name="Google Shape;545;p43"/>
          <p:cNvSpPr txBox="1"/>
          <p:nvPr/>
        </p:nvSpPr>
        <p:spPr>
          <a:xfrm>
            <a:off x="6420859" y="3272446"/>
            <a:ext cx="252662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You upload PDF</a:t>
            </a:r>
            <a:endParaRPr b="0" i="0" sz="1400" u="none" cap="none" strike="noStrike">
              <a:solidFill>
                <a:schemeClr val="lt1"/>
              </a:solidFill>
              <a:latin typeface="Arial"/>
              <a:ea typeface="Arial"/>
              <a:cs typeface="Arial"/>
              <a:sym typeface="Arial"/>
            </a:endParaRPr>
          </a:p>
        </p:txBody>
      </p:sp>
      <p:sp>
        <p:nvSpPr>
          <p:cNvPr id="546" name="Google Shape;546;p43"/>
          <p:cNvSpPr txBox="1"/>
          <p:nvPr/>
        </p:nvSpPr>
        <p:spPr>
          <a:xfrm>
            <a:off x="3391932" y="3133947"/>
            <a:ext cx="252662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You upload PDF</a:t>
            </a:r>
            <a:br>
              <a:rPr b="0" i="0" lang="en" sz="1800" u="none" cap="none" strike="noStrike">
                <a:solidFill>
                  <a:schemeClr val="lt1"/>
                </a:solidFill>
                <a:latin typeface="Arial"/>
                <a:ea typeface="Arial"/>
                <a:cs typeface="Arial"/>
                <a:sym typeface="Arial"/>
              </a:rPr>
            </a:br>
            <a:r>
              <a:rPr b="0" i="0" lang="en" sz="1800" u="none" cap="none" strike="noStrike">
                <a:solidFill>
                  <a:schemeClr val="lt1"/>
                </a:solidFill>
                <a:latin typeface="Arial"/>
                <a:ea typeface="Arial"/>
                <a:cs typeface="Arial"/>
                <a:sym typeface="Arial"/>
              </a:rPr>
              <a:t>(or copy-paste)</a:t>
            </a:r>
            <a:endParaRPr b="0" i="0" sz="1400" u="none" cap="none" strike="noStrike">
              <a:solidFill>
                <a:schemeClr val="lt1"/>
              </a:solidFill>
              <a:latin typeface="Arial"/>
              <a:ea typeface="Arial"/>
              <a:cs typeface="Arial"/>
              <a:sym typeface="Arial"/>
            </a:endParaRPr>
          </a:p>
        </p:txBody>
      </p:sp>
      <p:sp>
        <p:nvSpPr>
          <p:cNvPr id="547" name="Google Shape;547;p43"/>
          <p:cNvSpPr/>
          <p:nvPr/>
        </p:nvSpPr>
        <p:spPr>
          <a:xfrm>
            <a:off x="806116" y="1497878"/>
            <a:ext cx="2261937" cy="1353606"/>
          </a:xfrm>
          <a:prstGeom prst="roundRect">
            <a:avLst>
              <a:gd fmla="val 16667" name="adj"/>
            </a:avLst>
          </a:prstGeom>
          <a:solidFill>
            <a:srgbClr val="EF8600"/>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000" u="none" cap="none" strike="noStrike">
                <a:solidFill>
                  <a:schemeClr val="dk1"/>
                </a:solidFill>
                <a:latin typeface="Arial"/>
                <a:ea typeface="Arial"/>
                <a:cs typeface="Arial"/>
                <a:sym typeface="Arial"/>
              </a:rPr>
              <a:t>AI Literature</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Discovery</a:t>
            </a:r>
            <a:endParaRPr/>
          </a:p>
        </p:txBody>
      </p:sp>
      <p:sp>
        <p:nvSpPr>
          <p:cNvPr id="548" name="Google Shape;548;p43"/>
          <p:cNvSpPr/>
          <p:nvPr/>
        </p:nvSpPr>
        <p:spPr>
          <a:xfrm>
            <a:off x="3656622" y="1470009"/>
            <a:ext cx="2261937" cy="1353606"/>
          </a:xfrm>
          <a:prstGeom prst="roundRect">
            <a:avLst>
              <a:gd fmla="val 16667" name="adj"/>
            </a:avLst>
          </a:prstGeom>
          <a:solidFill>
            <a:srgbClr val="EF8600"/>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000" u="none" cap="none" strike="noStrike">
                <a:solidFill>
                  <a:schemeClr val="dk1"/>
                </a:solidFill>
                <a:latin typeface="Arial"/>
                <a:ea typeface="Arial"/>
                <a:cs typeface="Arial"/>
                <a:sym typeface="Arial"/>
              </a:rPr>
              <a:t>Chatbots</a:t>
            </a:r>
            <a:endParaRPr/>
          </a:p>
        </p:txBody>
      </p:sp>
      <p:sp>
        <p:nvSpPr>
          <p:cNvPr id="549" name="Google Shape;549;p43"/>
          <p:cNvSpPr/>
          <p:nvPr/>
        </p:nvSpPr>
        <p:spPr>
          <a:xfrm>
            <a:off x="6564863" y="1464184"/>
            <a:ext cx="2261937" cy="1353606"/>
          </a:xfrm>
          <a:prstGeom prst="roundRect">
            <a:avLst>
              <a:gd fmla="val 16667" name="adj"/>
            </a:avLst>
          </a:prstGeom>
          <a:solidFill>
            <a:srgbClr val="EF8600"/>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000" u="none" cap="none" strike="noStrike">
                <a:solidFill>
                  <a:schemeClr val="dk1"/>
                </a:solidFill>
                <a:latin typeface="Arial"/>
                <a:ea typeface="Arial"/>
                <a:cs typeface="Arial"/>
                <a:sym typeface="Arial"/>
              </a:rPr>
              <a:t>AI on documents</a:t>
            </a:r>
            <a:endParaRPr/>
          </a:p>
        </p:txBody>
      </p:sp>
      <p:pic>
        <p:nvPicPr>
          <p:cNvPr descr="Image of Elicit logo" id="550" name="Google Shape;550;p43"/>
          <p:cNvPicPr preferRelativeResize="0"/>
          <p:nvPr/>
        </p:nvPicPr>
        <p:blipFill rotWithShape="1">
          <a:blip r:embed="rId3">
            <a:alphaModFix/>
          </a:blip>
          <a:srcRect b="37385" l="24821" r="24220" t="38685"/>
          <a:stretch/>
        </p:blipFill>
        <p:spPr>
          <a:xfrm>
            <a:off x="1158093" y="4062742"/>
            <a:ext cx="1376690" cy="431099"/>
          </a:xfrm>
          <a:prstGeom prst="rect">
            <a:avLst/>
          </a:prstGeom>
          <a:noFill/>
          <a:ln>
            <a:noFill/>
          </a:ln>
        </p:spPr>
      </p:pic>
      <p:pic>
        <p:nvPicPr>
          <p:cNvPr descr="Image of Claude logo" id="551" name="Google Shape;551;p43"/>
          <p:cNvPicPr preferRelativeResize="0"/>
          <p:nvPr/>
        </p:nvPicPr>
        <p:blipFill rotWithShape="1">
          <a:blip r:embed="rId4">
            <a:alphaModFix/>
          </a:blip>
          <a:srcRect b="41532" l="27047" r="25104" t="37659"/>
          <a:stretch/>
        </p:blipFill>
        <p:spPr>
          <a:xfrm>
            <a:off x="3954525" y="4167362"/>
            <a:ext cx="1234949" cy="326479"/>
          </a:xfrm>
          <a:prstGeom prst="rect">
            <a:avLst/>
          </a:prstGeom>
          <a:noFill/>
          <a:ln>
            <a:noFill/>
          </a:ln>
        </p:spPr>
      </p:pic>
      <p:pic>
        <p:nvPicPr>
          <p:cNvPr descr="Image of Petal logo" id="552" name="Google Shape;552;p43"/>
          <p:cNvPicPr preferRelativeResize="0"/>
          <p:nvPr/>
        </p:nvPicPr>
        <p:blipFill rotWithShape="1">
          <a:blip r:embed="rId5">
            <a:alphaModFix/>
          </a:blip>
          <a:srcRect b="0" l="0" r="0" t="0"/>
          <a:stretch/>
        </p:blipFill>
        <p:spPr>
          <a:xfrm>
            <a:off x="6916132" y="4130691"/>
            <a:ext cx="1307925" cy="36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p44"/>
          <p:cNvGrpSpPr/>
          <p:nvPr/>
        </p:nvGrpSpPr>
        <p:grpSpPr>
          <a:xfrm>
            <a:off x="106425" y="108050"/>
            <a:ext cx="476700" cy="502500"/>
            <a:chOff x="95250" y="112575"/>
            <a:chExt cx="476700" cy="502500"/>
          </a:xfrm>
        </p:grpSpPr>
        <p:cxnSp>
          <p:nvCxnSpPr>
            <p:cNvPr id="558" name="Google Shape;558;p4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59" name="Google Shape;559;p4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60" name="Google Shape;560;p44"/>
          <p:cNvGrpSpPr/>
          <p:nvPr/>
        </p:nvGrpSpPr>
        <p:grpSpPr>
          <a:xfrm flipH="1">
            <a:off x="8560875" y="108050"/>
            <a:ext cx="476700" cy="502500"/>
            <a:chOff x="95250" y="112575"/>
            <a:chExt cx="476700" cy="502500"/>
          </a:xfrm>
        </p:grpSpPr>
        <p:cxnSp>
          <p:nvCxnSpPr>
            <p:cNvPr id="561" name="Google Shape;561;p4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62" name="Google Shape;562;p4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63" name="Google Shape;563;p44"/>
          <p:cNvGrpSpPr/>
          <p:nvPr/>
        </p:nvGrpSpPr>
        <p:grpSpPr>
          <a:xfrm rot="-5400000">
            <a:off x="106425" y="4557750"/>
            <a:ext cx="476700" cy="502500"/>
            <a:chOff x="95250" y="112575"/>
            <a:chExt cx="476700" cy="502500"/>
          </a:xfrm>
        </p:grpSpPr>
        <p:cxnSp>
          <p:nvCxnSpPr>
            <p:cNvPr id="564" name="Google Shape;564;p4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65" name="Google Shape;565;p4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66" name="Google Shape;566;p44"/>
          <p:cNvGrpSpPr/>
          <p:nvPr/>
        </p:nvGrpSpPr>
        <p:grpSpPr>
          <a:xfrm rot="10800000">
            <a:off x="8560875" y="4557750"/>
            <a:ext cx="476700" cy="502500"/>
            <a:chOff x="95250" y="112575"/>
            <a:chExt cx="476700" cy="502500"/>
          </a:xfrm>
        </p:grpSpPr>
        <p:cxnSp>
          <p:nvCxnSpPr>
            <p:cNvPr id="567" name="Google Shape;567;p4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68" name="Google Shape;568;p4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Image of Elicit logo" id="569" name="Google Shape;569;p44"/>
          <p:cNvPicPr preferRelativeResize="0"/>
          <p:nvPr/>
        </p:nvPicPr>
        <p:blipFill rotWithShape="1">
          <a:blip r:embed="rId3">
            <a:alphaModFix/>
          </a:blip>
          <a:srcRect b="38984" l="22265" r="21942" t="38958"/>
          <a:stretch/>
        </p:blipFill>
        <p:spPr>
          <a:xfrm>
            <a:off x="2456125" y="401650"/>
            <a:ext cx="4048151" cy="1067275"/>
          </a:xfrm>
          <a:prstGeom prst="rect">
            <a:avLst/>
          </a:prstGeom>
          <a:noFill/>
          <a:ln>
            <a:noFill/>
          </a:ln>
        </p:spPr>
      </p:pic>
      <p:sp>
        <p:nvSpPr>
          <p:cNvPr id="570" name="Google Shape;570;p44"/>
          <p:cNvSpPr txBox="1"/>
          <p:nvPr/>
        </p:nvSpPr>
        <p:spPr>
          <a:xfrm>
            <a:off x="2456125" y="1392725"/>
            <a:ext cx="4048200" cy="569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sng" cap="none" strike="noStrike">
                <a:solidFill>
                  <a:schemeClr val="hlink"/>
                </a:solidFill>
                <a:latin typeface="JetBrains Mono Light"/>
                <a:ea typeface="JetBrains Mono Light"/>
                <a:cs typeface="JetBrains Mono Light"/>
                <a:sym typeface="JetBrains Mono Light"/>
                <a:hlinkClick r:id="rId4"/>
              </a:rPr>
              <a:t>https://elicit.com</a:t>
            </a:r>
            <a:r>
              <a:rPr b="0" i="0" lang="en" sz="2500" u="none" cap="none" strike="noStrike">
                <a:solidFill>
                  <a:srgbClr val="000000"/>
                </a:solidFill>
                <a:latin typeface="JetBrains Mono Light"/>
                <a:ea typeface="JetBrains Mono Light"/>
                <a:cs typeface="JetBrains Mono Light"/>
                <a:sym typeface="JetBrains Mono Light"/>
              </a:rPr>
              <a:t> </a:t>
            </a:r>
            <a:endParaRPr b="0" i="0" sz="2500" u="none" cap="none" strike="noStrike">
              <a:solidFill>
                <a:srgbClr val="000000"/>
              </a:solidFill>
              <a:latin typeface="JetBrains Mono Light"/>
              <a:ea typeface="JetBrains Mono Light"/>
              <a:cs typeface="JetBrains Mono Light"/>
              <a:sym typeface="JetBrains Mono Light"/>
            </a:endParaRPr>
          </a:p>
        </p:txBody>
      </p:sp>
      <p:sp>
        <p:nvSpPr>
          <p:cNvPr id="571" name="Google Shape;571;p44"/>
          <p:cNvSpPr txBox="1"/>
          <p:nvPr/>
        </p:nvSpPr>
        <p:spPr>
          <a:xfrm>
            <a:off x="1337568" y="3065200"/>
            <a:ext cx="67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“Any papers you upload to Elicit are private to your account”</a:t>
            </a:r>
            <a:endParaRPr b="0" i="0" sz="1400" u="none" cap="none" strike="noStrike">
              <a:solidFill>
                <a:schemeClr val="lt1"/>
              </a:solidFill>
              <a:latin typeface="Open Sans"/>
              <a:ea typeface="Open Sans"/>
              <a:cs typeface="Open Sans"/>
              <a:sym typeface="Open Sans"/>
            </a:endParaRPr>
          </a:p>
        </p:txBody>
      </p:sp>
      <p:sp>
        <p:nvSpPr>
          <p:cNvPr id="572" name="Google Shape;572;p44"/>
          <p:cNvSpPr txBox="1"/>
          <p:nvPr/>
        </p:nvSpPr>
        <p:spPr>
          <a:xfrm>
            <a:off x="1322625" y="2693077"/>
            <a:ext cx="1829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28A24"/>
                </a:solidFill>
                <a:latin typeface="Arial"/>
                <a:ea typeface="Arial"/>
                <a:cs typeface="Arial"/>
                <a:sym typeface="Arial"/>
              </a:rPr>
              <a:t>PRIVACY POLICY</a:t>
            </a:r>
            <a:endParaRPr b="1" i="0" sz="1500" u="none" cap="none" strike="noStrike">
              <a:solidFill>
                <a:srgbClr val="F28A24"/>
              </a:solidFill>
              <a:latin typeface="Arial"/>
              <a:ea typeface="Arial"/>
              <a:cs typeface="Arial"/>
              <a:sym typeface="Arial"/>
            </a:endParaRPr>
          </a:p>
        </p:txBody>
      </p:sp>
      <p:sp>
        <p:nvSpPr>
          <p:cNvPr id="573" name="Google Shape;573;p44"/>
          <p:cNvSpPr txBox="1"/>
          <p:nvPr/>
        </p:nvSpPr>
        <p:spPr>
          <a:xfrm>
            <a:off x="1327600" y="3465402"/>
            <a:ext cx="1829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28A24"/>
                </a:solidFill>
              </a:rPr>
              <a:t>VIB</a:t>
            </a:r>
            <a:r>
              <a:rPr b="1" i="0" lang="en" sz="1500" u="none" cap="none" strike="noStrike">
                <a:solidFill>
                  <a:srgbClr val="F28A24"/>
                </a:solidFill>
                <a:latin typeface="Arial"/>
                <a:ea typeface="Arial"/>
                <a:cs typeface="Arial"/>
                <a:sym typeface="Arial"/>
              </a:rPr>
              <a:t> POLICY</a:t>
            </a:r>
            <a:endParaRPr b="1" i="0" sz="1500" u="none" cap="none" strike="noStrike">
              <a:solidFill>
                <a:srgbClr val="F28A24"/>
              </a:solidFill>
              <a:latin typeface="Arial"/>
              <a:ea typeface="Arial"/>
              <a:cs typeface="Arial"/>
              <a:sym typeface="Arial"/>
            </a:endParaRPr>
          </a:p>
        </p:txBody>
      </p:sp>
      <p:sp>
        <p:nvSpPr>
          <p:cNvPr id="574" name="Google Shape;574;p44"/>
          <p:cNvSpPr txBox="1"/>
          <p:nvPr/>
        </p:nvSpPr>
        <p:spPr>
          <a:xfrm>
            <a:off x="1371043" y="3880900"/>
            <a:ext cx="67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t>
            </a:r>
            <a:r>
              <a:rPr lang="en">
                <a:solidFill>
                  <a:schemeClr val="lt1"/>
                </a:solidFill>
                <a:latin typeface="Open Sans"/>
                <a:ea typeface="Open Sans"/>
                <a:cs typeface="Open Sans"/>
                <a:sym typeface="Open Sans"/>
              </a:rPr>
              <a:t>Do not use for proprietary, confidential, and personal information </a:t>
            </a:r>
            <a:r>
              <a:rPr b="0" i="0" lang="en" sz="1400" u="none" cap="none" strike="noStrike">
                <a:solidFill>
                  <a:schemeClr val="lt1"/>
                </a:solidFill>
                <a:latin typeface="Open Sans"/>
                <a:ea typeface="Open Sans"/>
                <a:cs typeface="Open Sans"/>
                <a:sym typeface="Open Sans"/>
              </a:rPr>
              <a:t>”</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g306351b6c07_0_689"/>
          <p:cNvGrpSpPr/>
          <p:nvPr/>
        </p:nvGrpSpPr>
        <p:grpSpPr>
          <a:xfrm>
            <a:off x="106425" y="108050"/>
            <a:ext cx="476700" cy="502500"/>
            <a:chOff x="95250" y="112575"/>
            <a:chExt cx="476700" cy="502500"/>
          </a:xfrm>
        </p:grpSpPr>
        <p:cxnSp>
          <p:nvCxnSpPr>
            <p:cNvPr id="580" name="Google Shape;580;g306351b6c07_0_68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81" name="Google Shape;581;g306351b6c07_0_68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82" name="Google Shape;582;g306351b6c07_0_689"/>
          <p:cNvGrpSpPr/>
          <p:nvPr/>
        </p:nvGrpSpPr>
        <p:grpSpPr>
          <a:xfrm flipH="1">
            <a:off x="8560875" y="108050"/>
            <a:ext cx="476700" cy="502500"/>
            <a:chOff x="95250" y="112575"/>
            <a:chExt cx="476700" cy="502500"/>
          </a:xfrm>
        </p:grpSpPr>
        <p:cxnSp>
          <p:nvCxnSpPr>
            <p:cNvPr id="583" name="Google Shape;583;g306351b6c07_0_68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84" name="Google Shape;584;g306351b6c07_0_68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85" name="Google Shape;585;g306351b6c07_0_689"/>
          <p:cNvGrpSpPr/>
          <p:nvPr/>
        </p:nvGrpSpPr>
        <p:grpSpPr>
          <a:xfrm rot="-5400000">
            <a:off x="106425" y="4557750"/>
            <a:ext cx="476700" cy="502500"/>
            <a:chOff x="95250" y="112575"/>
            <a:chExt cx="476700" cy="502500"/>
          </a:xfrm>
        </p:grpSpPr>
        <p:cxnSp>
          <p:nvCxnSpPr>
            <p:cNvPr id="586" name="Google Shape;586;g306351b6c07_0_68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87" name="Google Shape;587;g306351b6c07_0_68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588" name="Google Shape;588;g306351b6c07_0_689"/>
          <p:cNvGrpSpPr/>
          <p:nvPr/>
        </p:nvGrpSpPr>
        <p:grpSpPr>
          <a:xfrm rot="10800000">
            <a:off x="8560875" y="4557750"/>
            <a:ext cx="476700" cy="502500"/>
            <a:chOff x="95250" y="112575"/>
            <a:chExt cx="476700" cy="502500"/>
          </a:xfrm>
        </p:grpSpPr>
        <p:cxnSp>
          <p:nvCxnSpPr>
            <p:cNvPr id="589" name="Google Shape;589;g306351b6c07_0_689"/>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90" name="Google Shape;590;g306351b6c07_0_689"/>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591" name="Google Shape;591;g306351b6c07_0_689"/>
          <p:cNvSpPr txBox="1"/>
          <p:nvPr/>
        </p:nvSpPr>
        <p:spPr>
          <a:xfrm>
            <a:off x="405149" y="251975"/>
            <a:ext cx="8155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 sz="2400">
                <a:solidFill>
                  <a:srgbClr val="F3F3F3"/>
                </a:solidFill>
                <a:latin typeface="Oswald"/>
                <a:ea typeface="Oswald"/>
                <a:cs typeface="Oswald"/>
                <a:sym typeface="Oswald"/>
              </a:rPr>
              <a:t>Short demo: look at an existing notebook</a:t>
            </a:r>
            <a:endParaRPr sz="2400">
              <a:solidFill>
                <a:srgbClr val="F3F3F3"/>
              </a:solidFill>
              <a:latin typeface="Oswald"/>
              <a:ea typeface="Oswald"/>
              <a:cs typeface="Oswald"/>
              <a:sym typeface="Oswald"/>
            </a:endParaRPr>
          </a:p>
        </p:txBody>
      </p:sp>
      <p:sp>
        <p:nvSpPr>
          <p:cNvPr id="592" name="Google Shape;592;g306351b6c07_0_689"/>
          <p:cNvSpPr txBox="1"/>
          <p:nvPr/>
        </p:nvSpPr>
        <p:spPr>
          <a:xfrm>
            <a:off x="914950" y="1788700"/>
            <a:ext cx="7723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lt1"/>
                </a:solidFill>
                <a:hlinkClick r:id="rId3">
                  <a:extLst>
                    <a:ext uri="{A12FA001-AC4F-418D-AE19-62706E023703}">
                      <ahyp:hlinkClr val="tx"/>
                    </a:ext>
                  </a:extLst>
                </a:hlinkClick>
              </a:rPr>
              <a:t>https://elicit.com/notebook/d062b402-32db-4ef2-bdb8-d1e7c5e0804e</a:t>
            </a:r>
            <a:r>
              <a:rPr lang="en">
                <a:solidFill>
                  <a:schemeClr val="lt1"/>
                </a:solidFill>
              </a:rPr>
              <a:t>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0"/>
                                        <p:tgtEl>
                                          <p:spTgt spid="591"/>
                                        </p:tgtEl>
                                      </p:cBhvr>
                                    </p:animEffect>
                                    <p:set>
                                      <p:cBhvr>
                                        <p:cTn dur="1" fill="hold">
                                          <p:stCondLst>
                                            <p:cond delay="1000"/>
                                          </p:stCondLst>
                                        </p:cTn>
                                        <p:tgtEl>
                                          <p:spTgt spid="5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45"/>
          <p:cNvGrpSpPr/>
          <p:nvPr/>
        </p:nvGrpSpPr>
        <p:grpSpPr>
          <a:xfrm>
            <a:off x="106425" y="108050"/>
            <a:ext cx="476700" cy="502500"/>
            <a:chOff x="95250" y="112575"/>
            <a:chExt cx="476700" cy="502500"/>
          </a:xfrm>
        </p:grpSpPr>
        <p:cxnSp>
          <p:nvCxnSpPr>
            <p:cNvPr id="598" name="Google Shape;598;p4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599" name="Google Shape;599;p4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00" name="Google Shape;600;p45"/>
          <p:cNvGrpSpPr/>
          <p:nvPr/>
        </p:nvGrpSpPr>
        <p:grpSpPr>
          <a:xfrm flipH="1">
            <a:off x="8560875" y="108050"/>
            <a:ext cx="476700" cy="502500"/>
            <a:chOff x="95250" y="112575"/>
            <a:chExt cx="476700" cy="502500"/>
          </a:xfrm>
        </p:grpSpPr>
        <p:cxnSp>
          <p:nvCxnSpPr>
            <p:cNvPr id="601" name="Google Shape;601;p4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02" name="Google Shape;602;p4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03" name="Google Shape;603;p45"/>
          <p:cNvGrpSpPr/>
          <p:nvPr/>
        </p:nvGrpSpPr>
        <p:grpSpPr>
          <a:xfrm rot="-5400000">
            <a:off x="106425" y="4557750"/>
            <a:ext cx="476700" cy="502500"/>
            <a:chOff x="95250" y="112575"/>
            <a:chExt cx="476700" cy="502500"/>
          </a:xfrm>
        </p:grpSpPr>
        <p:cxnSp>
          <p:nvCxnSpPr>
            <p:cNvPr id="604" name="Google Shape;604;p4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05" name="Google Shape;605;p4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06" name="Google Shape;606;p45"/>
          <p:cNvGrpSpPr/>
          <p:nvPr/>
        </p:nvGrpSpPr>
        <p:grpSpPr>
          <a:xfrm rot="10800000">
            <a:off x="8560875" y="4557750"/>
            <a:ext cx="476700" cy="502500"/>
            <a:chOff x="95250" y="112575"/>
            <a:chExt cx="476700" cy="502500"/>
          </a:xfrm>
        </p:grpSpPr>
        <p:cxnSp>
          <p:nvCxnSpPr>
            <p:cNvPr id="607" name="Google Shape;607;p4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08" name="Google Shape;608;p4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Screenshot of Elicit prompt area" id="609" name="Google Shape;609;p45"/>
          <p:cNvPicPr preferRelativeResize="0"/>
          <p:nvPr/>
        </p:nvPicPr>
        <p:blipFill rotWithShape="1">
          <a:blip r:embed="rId3">
            <a:alphaModFix/>
          </a:blip>
          <a:srcRect b="0" l="0" r="0" t="0"/>
          <a:stretch/>
        </p:blipFill>
        <p:spPr>
          <a:xfrm>
            <a:off x="1877050" y="1043325"/>
            <a:ext cx="7037027" cy="3411601"/>
          </a:xfrm>
          <a:prstGeom prst="rect">
            <a:avLst/>
          </a:prstGeom>
          <a:noFill/>
          <a:ln cap="flat" cmpd="sng" w="9525">
            <a:solidFill>
              <a:srgbClr val="D9D9D9"/>
            </a:solidFill>
            <a:prstDash val="solid"/>
            <a:round/>
            <a:headEnd len="sm" w="sm" type="none"/>
            <a:tailEnd len="sm" w="sm" type="none"/>
          </a:ln>
        </p:spPr>
      </p:pic>
      <p:sp>
        <p:nvSpPr>
          <p:cNvPr id="610" name="Google Shape;610;p45"/>
          <p:cNvSpPr txBox="1"/>
          <p:nvPr/>
        </p:nvSpPr>
        <p:spPr>
          <a:xfrm>
            <a:off x="110413" y="1535499"/>
            <a:ext cx="1537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8A24"/>
                </a:solidFill>
                <a:latin typeface="JetBrains Mono"/>
                <a:ea typeface="JetBrains Mono"/>
                <a:cs typeface="JetBrains Mono"/>
                <a:sym typeface="JetBrains Mono"/>
              </a:rPr>
              <a:t>SEARCH</a:t>
            </a:r>
            <a:endParaRPr b="0" i="0" sz="1600" u="none" cap="none" strike="noStrike">
              <a:solidFill>
                <a:srgbClr val="F28A24"/>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8A24"/>
                </a:solidFill>
                <a:latin typeface="JetBrains Mono"/>
                <a:ea typeface="JetBrains Mono"/>
                <a:cs typeface="JetBrains Mono"/>
                <a:sym typeface="JetBrains Mono"/>
              </a:rPr>
              <a:t>SEMANTIC</a:t>
            </a:r>
            <a:endParaRPr b="0" i="0" sz="1600" u="none" cap="none" strike="noStrike">
              <a:solidFill>
                <a:srgbClr val="F28A24"/>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8A24"/>
                </a:solidFill>
                <a:latin typeface="JetBrains Mono"/>
                <a:ea typeface="JetBrains Mono"/>
                <a:cs typeface="JetBrains Mono"/>
                <a:sym typeface="JetBrains Mono"/>
              </a:rPr>
              <a:t>SCHOLAR</a:t>
            </a:r>
            <a:endParaRPr b="0" i="0" sz="1600" u="none" cap="none" strike="noStrike">
              <a:solidFill>
                <a:srgbClr val="F28A24"/>
              </a:solidFill>
              <a:latin typeface="JetBrains Mono"/>
              <a:ea typeface="JetBrains Mono"/>
              <a:cs typeface="JetBrains Mono"/>
              <a:sym typeface="JetBrains Mono"/>
            </a:endParaRPr>
          </a:p>
        </p:txBody>
      </p:sp>
      <p:cxnSp>
        <p:nvCxnSpPr>
          <p:cNvPr id="611" name="Google Shape;611;p45"/>
          <p:cNvCxnSpPr/>
          <p:nvPr/>
        </p:nvCxnSpPr>
        <p:spPr>
          <a:xfrm>
            <a:off x="1279029" y="1745680"/>
            <a:ext cx="734700" cy="0"/>
          </a:xfrm>
          <a:prstGeom prst="straightConnector1">
            <a:avLst/>
          </a:prstGeom>
          <a:noFill/>
          <a:ln cap="flat" cmpd="sng" w="19050">
            <a:solidFill>
              <a:srgbClr val="93BBC2"/>
            </a:solidFill>
            <a:prstDash val="solid"/>
            <a:round/>
            <a:headEnd len="sm" w="sm" type="none"/>
            <a:tailEnd len="med" w="med" type="triangle"/>
          </a:ln>
        </p:spPr>
      </p:cxnSp>
      <p:sp>
        <p:nvSpPr>
          <p:cNvPr id="612" name="Google Shape;612;p45"/>
          <p:cNvSpPr txBox="1"/>
          <p:nvPr/>
        </p:nvSpPr>
        <p:spPr>
          <a:xfrm>
            <a:off x="106425" y="3334850"/>
            <a:ext cx="2152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1EAFE"/>
                </a:solidFill>
                <a:latin typeface="JetBrains Mono"/>
                <a:ea typeface="JetBrains Mono"/>
                <a:cs typeface="JetBrains Mono"/>
                <a:sym typeface="JetBrains Mono"/>
              </a:rPr>
              <a:t>UPLOAD PDF ARTICLE</a:t>
            </a:r>
            <a:br>
              <a:rPr lang="en" sz="1600">
                <a:solidFill>
                  <a:srgbClr val="31EAFE"/>
                </a:solidFill>
                <a:latin typeface="JetBrains Mono"/>
                <a:ea typeface="JetBrains Mono"/>
                <a:cs typeface="JetBrains Mono"/>
                <a:sym typeface="JetBrains Mono"/>
              </a:rPr>
            </a:br>
            <a:r>
              <a:rPr lang="en" sz="1600">
                <a:solidFill>
                  <a:srgbClr val="31EAFE"/>
                </a:solidFill>
                <a:latin typeface="JetBrains Mono"/>
                <a:ea typeface="JetBrains Mono"/>
                <a:cs typeface="JetBrains Mono"/>
                <a:sym typeface="JetBrains Mono"/>
              </a:rPr>
              <a:t>(e.g. via Zotero)</a:t>
            </a:r>
            <a:endParaRPr b="0" i="0" sz="1600" u="none" cap="none" strike="noStrike">
              <a:solidFill>
                <a:srgbClr val="31EAFE"/>
              </a:solidFill>
              <a:latin typeface="JetBrains Mono"/>
              <a:ea typeface="JetBrains Mono"/>
              <a:cs typeface="JetBrains Mono"/>
              <a:sym typeface="JetBrains Mono"/>
            </a:endParaRPr>
          </a:p>
        </p:txBody>
      </p:sp>
      <p:cxnSp>
        <p:nvCxnSpPr>
          <p:cNvPr id="613" name="Google Shape;613;p45"/>
          <p:cNvCxnSpPr/>
          <p:nvPr/>
        </p:nvCxnSpPr>
        <p:spPr>
          <a:xfrm>
            <a:off x="1334234" y="3807091"/>
            <a:ext cx="645900" cy="0"/>
          </a:xfrm>
          <a:prstGeom prst="straightConnector1">
            <a:avLst/>
          </a:prstGeom>
          <a:noFill/>
          <a:ln cap="flat" cmpd="sng" w="19050">
            <a:solidFill>
              <a:srgbClr val="A4C2F4"/>
            </a:solidFill>
            <a:prstDash val="solid"/>
            <a:round/>
            <a:headEnd len="sm" w="sm" type="none"/>
            <a:tailEnd len="med" w="med" type="triangle"/>
          </a:ln>
        </p:spPr>
      </p:cxnSp>
      <p:sp>
        <p:nvSpPr>
          <p:cNvPr id="614" name="Google Shape;614;p45"/>
          <p:cNvSpPr txBox="1"/>
          <p:nvPr/>
        </p:nvSpPr>
        <p:spPr>
          <a:xfrm>
            <a:off x="2292825" y="2402350"/>
            <a:ext cx="475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to make training events and material more findable, accessible, interoperable and re-usable?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0"/>
                                        <p:tgtEl>
                                          <p:spTgt spid="611"/>
                                        </p:tgtEl>
                                      </p:cBhvr>
                                    </p:animEffect>
                                    <p:set>
                                      <p:cBhvr>
                                        <p:cTn dur="1" fill="hold">
                                          <p:stCondLst>
                                            <p:cond delay="1000"/>
                                          </p:stCondLst>
                                        </p:cTn>
                                        <p:tgtEl>
                                          <p:spTgt spid="6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0"/>
                                        </p:tgtEl>
                                      </p:cBhvr>
                                    </p:animEffect>
                                    <p:set>
                                      <p:cBhvr>
                                        <p:cTn dur="1" fill="hold">
                                          <p:stCondLst>
                                            <p:cond delay="1000"/>
                                          </p:stCondLst>
                                        </p:cTn>
                                        <p:tgtEl>
                                          <p:spTgt spid="6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g306351b6c07_0_607"/>
          <p:cNvGrpSpPr/>
          <p:nvPr/>
        </p:nvGrpSpPr>
        <p:grpSpPr>
          <a:xfrm>
            <a:off x="106425" y="108050"/>
            <a:ext cx="476700" cy="502500"/>
            <a:chOff x="95250" y="112575"/>
            <a:chExt cx="476700" cy="502500"/>
          </a:xfrm>
        </p:grpSpPr>
        <p:cxnSp>
          <p:nvCxnSpPr>
            <p:cNvPr id="620" name="Google Shape;620;g306351b6c07_0_60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21" name="Google Shape;621;g306351b6c07_0_60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22" name="Google Shape;622;g306351b6c07_0_607"/>
          <p:cNvGrpSpPr/>
          <p:nvPr/>
        </p:nvGrpSpPr>
        <p:grpSpPr>
          <a:xfrm flipH="1">
            <a:off x="8560875" y="108050"/>
            <a:ext cx="476700" cy="502500"/>
            <a:chOff x="95250" y="112575"/>
            <a:chExt cx="476700" cy="502500"/>
          </a:xfrm>
        </p:grpSpPr>
        <p:cxnSp>
          <p:nvCxnSpPr>
            <p:cNvPr id="623" name="Google Shape;623;g306351b6c07_0_60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24" name="Google Shape;624;g306351b6c07_0_60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25" name="Google Shape;625;g306351b6c07_0_607"/>
          <p:cNvGrpSpPr/>
          <p:nvPr/>
        </p:nvGrpSpPr>
        <p:grpSpPr>
          <a:xfrm rot="-5400000">
            <a:off x="106425" y="4557750"/>
            <a:ext cx="476700" cy="502500"/>
            <a:chOff x="95250" y="112575"/>
            <a:chExt cx="476700" cy="502500"/>
          </a:xfrm>
        </p:grpSpPr>
        <p:cxnSp>
          <p:nvCxnSpPr>
            <p:cNvPr id="626" name="Google Shape;626;g306351b6c07_0_60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27" name="Google Shape;627;g306351b6c07_0_60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28" name="Google Shape;628;g306351b6c07_0_607"/>
          <p:cNvGrpSpPr/>
          <p:nvPr/>
        </p:nvGrpSpPr>
        <p:grpSpPr>
          <a:xfrm rot="10800000">
            <a:off x="8560875" y="4557750"/>
            <a:ext cx="476700" cy="502500"/>
            <a:chOff x="95250" y="112575"/>
            <a:chExt cx="476700" cy="502500"/>
          </a:xfrm>
        </p:grpSpPr>
        <p:cxnSp>
          <p:nvCxnSpPr>
            <p:cNvPr id="629" name="Google Shape;629;g306351b6c07_0_60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30" name="Google Shape;630;g306351b6c07_0_60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631" name="Google Shape;631;g306351b6c07_0_607"/>
          <p:cNvSpPr txBox="1"/>
          <p:nvPr/>
        </p:nvSpPr>
        <p:spPr>
          <a:xfrm>
            <a:off x="583121" y="270750"/>
            <a:ext cx="8203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 sz="2400">
                <a:solidFill>
                  <a:srgbClr val="F3F3F3"/>
                </a:solidFill>
                <a:latin typeface="Oswald"/>
                <a:ea typeface="Oswald"/>
                <a:cs typeface="Oswald"/>
                <a:sym typeface="Oswald"/>
              </a:rPr>
              <a:t>Adding </a:t>
            </a:r>
            <a:r>
              <a:rPr lang="en" sz="2400">
                <a:solidFill>
                  <a:srgbClr val="F3F3F3"/>
                </a:solidFill>
                <a:latin typeface="Oswald"/>
                <a:ea typeface="Oswald"/>
                <a:cs typeface="Oswald"/>
                <a:sym typeface="Oswald"/>
              </a:rPr>
              <a:t>columns for additional aspects about the papers </a:t>
            </a:r>
            <a:endParaRPr i="0" sz="1600" u="none" cap="none" strike="noStrike">
              <a:solidFill>
                <a:srgbClr val="F28A24"/>
              </a:solidFill>
              <a:latin typeface="Corbel"/>
              <a:ea typeface="Corbel"/>
              <a:cs typeface="Corbel"/>
              <a:sym typeface="Corbel"/>
            </a:endParaRPr>
          </a:p>
        </p:txBody>
      </p:sp>
      <p:pic>
        <p:nvPicPr>
          <p:cNvPr id="632" name="Google Shape;632;g306351b6c07_0_607"/>
          <p:cNvPicPr preferRelativeResize="0"/>
          <p:nvPr/>
        </p:nvPicPr>
        <p:blipFill>
          <a:blip r:embed="rId3">
            <a:alphaModFix/>
          </a:blip>
          <a:stretch>
            <a:fillRect/>
          </a:stretch>
        </p:blipFill>
        <p:spPr>
          <a:xfrm>
            <a:off x="511013" y="1056125"/>
            <a:ext cx="8121984" cy="339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g306351b6c07_0_627"/>
          <p:cNvGrpSpPr/>
          <p:nvPr/>
        </p:nvGrpSpPr>
        <p:grpSpPr>
          <a:xfrm>
            <a:off x="106425" y="108050"/>
            <a:ext cx="476700" cy="502500"/>
            <a:chOff x="95250" y="112575"/>
            <a:chExt cx="476700" cy="502500"/>
          </a:xfrm>
        </p:grpSpPr>
        <p:cxnSp>
          <p:nvCxnSpPr>
            <p:cNvPr id="638" name="Google Shape;638;g306351b6c07_0_62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39" name="Google Shape;639;g306351b6c07_0_62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40" name="Google Shape;640;g306351b6c07_0_627"/>
          <p:cNvGrpSpPr/>
          <p:nvPr/>
        </p:nvGrpSpPr>
        <p:grpSpPr>
          <a:xfrm flipH="1">
            <a:off x="8560875" y="108050"/>
            <a:ext cx="476700" cy="502500"/>
            <a:chOff x="95250" y="112575"/>
            <a:chExt cx="476700" cy="502500"/>
          </a:xfrm>
        </p:grpSpPr>
        <p:cxnSp>
          <p:nvCxnSpPr>
            <p:cNvPr id="641" name="Google Shape;641;g306351b6c07_0_62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42" name="Google Shape;642;g306351b6c07_0_62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43" name="Google Shape;643;g306351b6c07_0_627"/>
          <p:cNvGrpSpPr/>
          <p:nvPr/>
        </p:nvGrpSpPr>
        <p:grpSpPr>
          <a:xfrm rot="-5400000">
            <a:off x="106425" y="4557750"/>
            <a:ext cx="476700" cy="502500"/>
            <a:chOff x="95250" y="112575"/>
            <a:chExt cx="476700" cy="502500"/>
          </a:xfrm>
        </p:grpSpPr>
        <p:cxnSp>
          <p:nvCxnSpPr>
            <p:cNvPr id="644" name="Google Shape;644;g306351b6c07_0_62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45" name="Google Shape;645;g306351b6c07_0_62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46" name="Google Shape;646;g306351b6c07_0_627"/>
          <p:cNvGrpSpPr/>
          <p:nvPr/>
        </p:nvGrpSpPr>
        <p:grpSpPr>
          <a:xfrm rot="10800000">
            <a:off x="8560875" y="4557750"/>
            <a:ext cx="476700" cy="502500"/>
            <a:chOff x="95250" y="112575"/>
            <a:chExt cx="476700" cy="502500"/>
          </a:xfrm>
        </p:grpSpPr>
        <p:cxnSp>
          <p:nvCxnSpPr>
            <p:cNvPr id="647" name="Google Shape;647;g306351b6c07_0_62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48" name="Google Shape;648;g306351b6c07_0_62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649" name="Google Shape;649;g306351b6c07_0_627"/>
          <p:cNvSpPr txBox="1"/>
          <p:nvPr/>
        </p:nvSpPr>
        <p:spPr>
          <a:xfrm>
            <a:off x="405149" y="251975"/>
            <a:ext cx="8155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 sz="2400">
                <a:solidFill>
                  <a:srgbClr val="F3F3F3"/>
                </a:solidFill>
                <a:latin typeface="Oswald"/>
                <a:ea typeface="Oswald"/>
                <a:cs typeface="Oswald"/>
                <a:sym typeface="Oswald"/>
              </a:rPr>
              <a:t>Beyond ‘Summary’ and ‘Main Finding’ you have many more parameters</a:t>
            </a:r>
            <a:endParaRPr sz="2400">
              <a:solidFill>
                <a:srgbClr val="F3F3F3"/>
              </a:solidFill>
              <a:latin typeface="Oswald"/>
              <a:ea typeface="Oswald"/>
              <a:cs typeface="Oswald"/>
              <a:sym typeface="Oswald"/>
            </a:endParaRPr>
          </a:p>
        </p:txBody>
      </p:sp>
      <p:graphicFrame>
        <p:nvGraphicFramePr>
          <p:cNvPr id="650" name="Google Shape;650;g306351b6c07_0_627"/>
          <p:cNvGraphicFramePr/>
          <p:nvPr/>
        </p:nvGraphicFramePr>
        <p:xfrm>
          <a:off x="405150" y="1307800"/>
          <a:ext cx="3000000" cy="3000000"/>
        </p:xfrm>
        <a:graphic>
          <a:graphicData uri="http://schemas.openxmlformats.org/drawingml/2006/table">
            <a:tbl>
              <a:tblPr>
                <a:noFill/>
                <a:tableStyleId>{E0A8ADD3-0A40-459B-B299-FED887CFD7BB}</a:tableStyleId>
              </a:tblPr>
              <a:tblGrid>
                <a:gridCol w="1388950"/>
                <a:gridCol w="1388950"/>
                <a:gridCol w="1388950"/>
                <a:gridCol w="1388950"/>
                <a:gridCol w="1388950"/>
                <a:gridCol w="1388950"/>
              </a:tblGrid>
              <a:tr h="545050">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Methodology</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Summary of intro</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Research gaps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Study count</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Duration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Population characteristics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r>
              <a:tr h="545050">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Intervention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Summary of discussion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Hypotheses tested</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Independent variables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Statistical techniques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Participant age</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r>
              <a:tr h="545050">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Outcome</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Study design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Future research</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Dependent variables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Algorithms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Population sex</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r>
              <a:tr h="545050">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Limitations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Theoretical framework</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Funding source</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Measured variables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Software</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Organism</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r>
              <a:tr h="545050">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Intervention effects</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Research question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Dataset</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Region</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Participant count</a:t>
                      </a:r>
                      <a:endParaRPr sz="120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Corbel"/>
                          <a:ea typeface="Corbel"/>
                          <a:cs typeface="Corbel"/>
                          <a:sym typeface="Corbel"/>
                        </a:rPr>
                        <a:t>Policy </a:t>
                      </a:r>
                      <a:r>
                        <a:rPr lang="en" sz="1150">
                          <a:solidFill>
                            <a:schemeClr val="lt1"/>
                          </a:solidFill>
                          <a:latin typeface="Corbel"/>
                          <a:ea typeface="Corbel"/>
                          <a:cs typeface="Corbel"/>
                          <a:sym typeface="Corbel"/>
                        </a:rPr>
                        <a:t>recommendations</a:t>
                      </a:r>
                      <a:endParaRPr sz="1150">
                        <a:solidFill>
                          <a:schemeClr val="lt1"/>
                        </a:solidFill>
                        <a:latin typeface="Corbel"/>
                        <a:ea typeface="Corbel"/>
                        <a:cs typeface="Corbel"/>
                        <a:sym typeface="Corbel"/>
                      </a:endParaRPr>
                    </a:p>
                  </a:txBody>
                  <a:tcPr marT="91425" marB="91425" marR="91425" marL="91425" anchor="ctr">
                    <a:lnL cap="flat" cmpd="sng" w="9525">
                      <a:solidFill>
                        <a:srgbClr val="DAD6EA"/>
                      </a:solidFill>
                      <a:prstDash val="solid"/>
                      <a:round/>
                      <a:headEnd len="sm" w="sm" type="none"/>
                      <a:tailEnd len="sm" w="sm" type="none"/>
                    </a:lnL>
                    <a:lnR cap="flat" cmpd="sng" w="9525">
                      <a:solidFill>
                        <a:srgbClr val="DAD6EA"/>
                      </a:solidFill>
                      <a:prstDash val="solid"/>
                      <a:round/>
                      <a:headEnd len="sm" w="sm" type="none"/>
                      <a:tailEnd len="sm" w="sm" type="none"/>
                    </a:lnR>
                    <a:lnT cap="flat" cmpd="sng" w="9525">
                      <a:solidFill>
                        <a:srgbClr val="DAD6EA"/>
                      </a:solidFill>
                      <a:prstDash val="solid"/>
                      <a:round/>
                      <a:headEnd len="sm" w="sm" type="none"/>
                      <a:tailEnd len="sm" w="sm" type="none"/>
                    </a:lnT>
                    <a:lnB cap="flat" cmpd="sng" w="9525">
                      <a:solidFill>
                        <a:srgbClr val="DAD6EA"/>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0"/>
                                        <p:tgtEl>
                                          <p:spTgt spid="649"/>
                                        </p:tgtEl>
                                      </p:cBhvr>
                                    </p:animEffect>
                                    <p:set>
                                      <p:cBhvr>
                                        <p:cTn dur="1" fill="hold">
                                          <p:stCondLst>
                                            <p:cond delay="1000"/>
                                          </p:stCondLst>
                                        </p:cTn>
                                        <p:tgtEl>
                                          <p:spTgt spid="6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pSp>
        <p:nvGrpSpPr>
          <p:cNvPr id="655" name="Google Shape;655;g306351b6c07_0_656"/>
          <p:cNvGrpSpPr/>
          <p:nvPr/>
        </p:nvGrpSpPr>
        <p:grpSpPr>
          <a:xfrm>
            <a:off x="106425" y="108050"/>
            <a:ext cx="476700" cy="502500"/>
            <a:chOff x="95250" y="112575"/>
            <a:chExt cx="476700" cy="502500"/>
          </a:xfrm>
        </p:grpSpPr>
        <p:cxnSp>
          <p:nvCxnSpPr>
            <p:cNvPr id="656" name="Google Shape;656;g306351b6c07_0_6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57" name="Google Shape;657;g306351b6c07_0_6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58" name="Google Shape;658;g306351b6c07_0_656"/>
          <p:cNvGrpSpPr/>
          <p:nvPr/>
        </p:nvGrpSpPr>
        <p:grpSpPr>
          <a:xfrm flipH="1">
            <a:off x="8560875" y="108050"/>
            <a:ext cx="476700" cy="502500"/>
            <a:chOff x="95250" y="112575"/>
            <a:chExt cx="476700" cy="502500"/>
          </a:xfrm>
        </p:grpSpPr>
        <p:cxnSp>
          <p:nvCxnSpPr>
            <p:cNvPr id="659" name="Google Shape;659;g306351b6c07_0_6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60" name="Google Shape;660;g306351b6c07_0_6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61" name="Google Shape;661;g306351b6c07_0_656"/>
          <p:cNvGrpSpPr/>
          <p:nvPr/>
        </p:nvGrpSpPr>
        <p:grpSpPr>
          <a:xfrm rot="-5400000">
            <a:off x="106425" y="4557750"/>
            <a:ext cx="476700" cy="502500"/>
            <a:chOff x="95250" y="112575"/>
            <a:chExt cx="476700" cy="502500"/>
          </a:xfrm>
        </p:grpSpPr>
        <p:cxnSp>
          <p:nvCxnSpPr>
            <p:cNvPr id="662" name="Google Shape;662;g306351b6c07_0_6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63" name="Google Shape;663;g306351b6c07_0_6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64" name="Google Shape;664;g306351b6c07_0_656"/>
          <p:cNvGrpSpPr/>
          <p:nvPr/>
        </p:nvGrpSpPr>
        <p:grpSpPr>
          <a:xfrm rot="10800000">
            <a:off x="8560875" y="4557750"/>
            <a:ext cx="476700" cy="502500"/>
            <a:chOff x="95250" y="112575"/>
            <a:chExt cx="476700" cy="502500"/>
          </a:xfrm>
        </p:grpSpPr>
        <p:cxnSp>
          <p:nvCxnSpPr>
            <p:cNvPr id="665" name="Google Shape;665;g306351b6c07_0_6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66" name="Google Shape;666;g306351b6c07_0_6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667" name="Google Shape;667;g306351b6c07_0_656"/>
          <p:cNvSpPr txBox="1"/>
          <p:nvPr/>
        </p:nvSpPr>
        <p:spPr>
          <a:xfrm>
            <a:off x="411500" y="344100"/>
            <a:ext cx="8415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F3F3F3"/>
                </a:solidFill>
                <a:latin typeface="Oswald"/>
                <a:ea typeface="Oswald"/>
                <a:cs typeface="Oswald"/>
                <a:sym typeface="Oswald"/>
              </a:rPr>
              <a:t>Elicit - Pros and Cons</a:t>
            </a:r>
            <a:endParaRPr b="0" i="0" sz="3200" u="none" cap="none" strike="noStrike">
              <a:solidFill>
                <a:srgbClr val="F3F3F3"/>
              </a:solidFill>
              <a:latin typeface="Oswald"/>
              <a:ea typeface="Oswald"/>
              <a:cs typeface="Oswald"/>
              <a:sym typeface="Oswald"/>
            </a:endParaRPr>
          </a:p>
        </p:txBody>
      </p:sp>
      <p:sp>
        <p:nvSpPr>
          <p:cNvPr id="668" name="Google Shape;668;g306351b6c07_0_656"/>
          <p:cNvSpPr txBox="1"/>
          <p:nvPr/>
        </p:nvSpPr>
        <p:spPr>
          <a:xfrm>
            <a:off x="473825" y="1985000"/>
            <a:ext cx="4241100" cy="2401200"/>
          </a:xfrm>
          <a:prstGeom prst="rect">
            <a:avLst/>
          </a:prstGeom>
          <a:noFill/>
          <a:ln>
            <a:noFill/>
          </a:ln>
        </p:spPr>
        <p:txBody>
          <a:bodyPr anchorCtr="0" anchor="t" bIns="91425" lIns="91425" spcFirstLastPara="1" rIns="91425" wrap="square" tIns="91425">
            <a:spAutoFit/>
          </a:bodyPr>
          <a:lstStyle/>
          <a:p>
            <a:pPr indent="-228600" lvl="0" marL="457200" rtl="0" algn="l">
              <a:lnSpc>
                <a:spcPct val="140000"/>
              </a:lnSpc>
              <a:spcBef>
                <a:spcPts val="0"/>
              </a:spcBef>
              <a:spcAft>
                <a:spcPts val="0"/>
              </a:spcAft>
              <a:buClr>
                <a:schemeClr val="lt1"/>
              </a:buClr>
              <a:buSzPts val="1800"/>
              <a:buFont typeface="JetBrains Mono"/>
              <a:buChar char="⇢"/>
            </a:pPr>
            <a:r>
              <a:rPr b="1" lang="en" sz="1800">
                <a:solidFill>
                  <a:schemeClr val="lt1"/>
                </a:solidFill>
                <a:latin typeface="Corbel"/>
                <a:ea typeface="Corbel"/>
                <a:cs typeface="Corbel"/>
                <a:sym typeface="Corbel"/>
              </a:rPr>
              <a:t>a versatile and adaptable tool</a:t>
            </a:r>
            <a:endParaRPr sz="1800">
              <a:solidFill>
                <a:schemeClr val="lt1"/>
              </a:solidFill>
              <a:latin typeface="Corbel"/>
              <a:ea typeface="Corbel"/>
              <a:cs typeface="Corbel"/>
              <a:sym typeface="Corbel"/>
            </a:endParaRPr>
          </a:p>
          <a:p>
            <a:pPr indent="-228600" lvl="0" marL="457200" rtl="0" algn="l">
              <a:lnSpc>
                <a:spcPct val="140000"/>
              </a:lnSpc>
              <a:spcBef>
                <a:spcPts val="0"/>
              </a:spcBef>
              <a:spcAft>
                <a:spcPts val="0"/>
              </a:spcAft>
              <a:buClr>
                <a:schemeClr val="lt1"/>
              </a:buClr>
              <a:buSzPts val="1800"/>
              <a:buFont typeface="Corbel"/>
              <a:buChar char="⇢"/>
            </a:pPr>
            <a:r>
              <a:rPr lang="en" sz="1800">
                <a:solidFill>
                  <a:schemeClr val="lt1"/>
                </a:solidFill>
                <a:latin typeface="Corbel"/>
                <a:ea typeface="Corbel"/>
                <a:cs typeface="Corbel"/>
                <a:sym typeface="Corbel"/>
              </a:rPr>
              <a:t>i</a:t>
            </a:r>
            <a:r>
              <a:rPr lang="en" sz="1800">
                <a:solidFill>
                  <a:schemeClr val="lt1"/>
                </a:solidFill>
                <a:latin typeface="Corbel"/>
                <a:ea typeface="Corbel"/>
                <a:cs typeface="Corbel"/>
                <a:sym typeface="Corbel"/>
              </a:rPr>
              <a:t>ntegrates with Zotero</a:t>
            </a:r>
            <a:endParaRPr sz="1800">
              <a:solidFill>
                <a:schemeClr val="lt1"/>
              </a:solidFill>
              <a:latin typeface="Corbel"/>
              <a:ea typeface="Corbel"/>
              <a:cs typeface="Corbel"/>
              <a:sym typeface="Corbel"/>
            </a:endParaRPr>
          </a:p>
          <a:p>
            <a:pPr indent="-228600" lvl="0" marL="457200" rtl="0" algn="l">
              <a:lnSpc>
                <a:spcPct val="140000"/>
              </a:lnSpc>
              <a:spcBef>
                <a:spcPts val="0"/>
              </a:spcBef>
              <a:spcAft>
                <a:spcPts val="0"/>
              </a:spcAft>
              <a:buClr>
                <a:schemeClr val="lt1"/>
              </a:buClr>
              <a:buSzPts val="1800"/>
              <a:buFont typeface="Corbel"/>
              <a:buChar char="⇢"/>
            </a:pPr>
            <a:r>
              <a:rPr lang="en" sz="1800">
                <a:solidFill>
                  <a:schemeClr val="lt1"/>
                </a:solidFill>
                <a:latin typeface="Corbel"/>
                <a:ea typeface="Corbel"/>
                <a:cs typeface="Corbel"/>
                <a:sym typeface="Corbel"/>
              </a:rPr>
              <a:t>Supports bulk upload of PDFs</a:t>
            </a:r>
            <a:endParaRPr sz="1800">
              <a:solidFill>
                <a:schemeClr val="lt1"/>
              </a:solidFill>
              <a:latin typeface="Corbel"/>
              <a:ea typeface="Corbel"/>
              <a:cs typeface="Corbel"/>
              <a:sym typeface="Corbel"/>
            </a:endParaRPr>
          </a:p>
          <a:p>
            <a:pPr indent="-228600" lvl="0" marL="457200" rtl="0" algn="l">
              <a:lnSpc>
                <a:spcPct val="140000"/>
              </a:lnSpc>
              <a:spcBef>
                <a:spcPts val="0"/>
              </a:spcBef>
              <a:spcAft>
                <a:spcPts val="0"/>
              </a:spcAft>
              <a:buClr>
                <a:schemeClr val="lt1"/>
              </a:buClr>
              <a:buSzPts val="1800"/>
              <a:buFont typeface="Corbel"/>
              <a:buChar char="⇢"/>
            </a:pPr>
            <a:r>
              <a:rPr lang="en" sz="1800">
                <a:solidFill>
                  <a:schemeClr val="lt1"/>
                </a:solidFill>
                <a:latin typeface="Corbel"/>
                <a:ea typeface="Corbel"/>
                <a:cs typeface="Corbel"/>
                <a:sym typeface="Corbel"/>
              </a:rPr>
              <a:t>c</a:t>
            </a:r>
            <a:r>
              <a:rPr lang="en" sz="1800">
                <a:solidFill>
                  <a:schemeClr val="lt1"/>
                </a:solidFill>
                <a:latin typeface="Corbel"/>
                <a:ea typeface="Corbel"/>
                <a:cs typeface="Corbel"/>
                <a:sym typeface="Corbel"/>
              </a:rPr>
              <a:t>apable of summarizing multiple papers</a:t>
            </a:r>
            <a:endParaRPr sz="1800">
              <a:solidFill>
                <a:schemeClr val="lt1"/>
              </a:solidFill>
              <a:latin typeface="Corbel"/>
              <a:ea typeface="Corbel"/>
              <a:cs typeface="Corbel"/>
              <a:sym typeface="Corbel"/>
            </a:endParaRPr>
          </a:p>
          <a:p>
            <a:pPr indent="-228600" lvl="0" marL="457200" rtl="0" algn="l">
              <a:lnSpc>
                <a:spcPct val="140000"/>
              </a:lnSpc>
              <a:spcBef>
                <a:spcPts val="0"/>
              </a:spcBef>
              <a:spcAft>
                <a:spcPts val="0"/>
              </a:spcAft>
              <a:buClr>
                <a:schemeClr val="lt1"/>
              </a:buClr>
              <a:buSzPts val="1800"/>
              <a:buFont typeface="Corbel"/>
              <a:buChar char="⇢"/>
            </a:pPr>
            <a:r>
              <a:rPr lang="en" sz="1800">
                <a:solidFill>
                  <a:schemeClr val="lt1"/>
                </a:solidFill>
                <a:latin typeface="Corbel"/>
                <a:ea typeface="Corbel"/>
                <a:cs typeface="Corbel"/>
                <a:sym typeface="Corbel"/>
              </a:rPr>
              <a:t>promises PDF privacy</a:t>
            </a:r>
            <a:endParaRPr sz="1800">
              <a:solidFill>
                <a:schemeClr val="lt1"/>
              </a:solidFill>
              <a:latin typeface="Corbel"/>
              <a:ea typeface="Corbel"/>
              <a:cs typeface="Corbel"/>
              <a:sym typeface="Corbel"/>
            </a:endParaRPr>
          </a:p>
        </p:txBody>
      </p:sp>
      <p:sp>
        <p:nvSpPr>
          <p:cNvPr id="669" name="Google Shape;669;g306351b6c07_0_656"/>
          <p:cNvSpPr txBox="1"/>
          <p:nvPr/>
        </p:nvSpPr>
        <p:spPr>
          <a:xfrm>
            <a:off x="4714925" y="1945375"/>
            <a:ext cx="4327500" cy="3912000"/>
          </a:xfrm>
          <a:prstGeom prst="rect">
            <a:avLst/>
          </a:prstGeom>
          <a:noFill/>
          <a:ln>
            <a:noFill/>
          </a:ln>
        </p:spPr>
        <p:txBody>
          <a:bodyPr anchorCtr="0" anchor="t" bIns="91425" lIns="91425" spcFirstLastPara="1" rIns="91425" wrap="square" tIns="91425">
            <a:spAutoFit/>
          </a:bodyPr>
          <a:lstStyle/>
          <a:p>
            <a:pPr indent="-247650" lvl="0" marL="457200" rtl="0" algn="l">
              <a:lnSpc>
                <a:spcPct val="115000"/>
              </a:lnSpc>
              <a:spcBef>
                <a:spcPts val="1200"/>
              </a:spcBef>
              <a:spcAft>
                <a:spcPts val="0"/>
              </a:spcAft>
              <a:buClr>
                <a:schemeClr val="lt1"/>
              </a:buClr>
              <a:buSzPts val="2100"/>
              <a:buFont typeface="Corbel"/>
              <a:buChar char="⇢"/>
            </a:pPr>
            <a:r>
              <a:rPr lang="en" sz="1800">
                <a:solidFill>
                  <a:schemeClr val="lt1"/>
                </a:solidFill>
                <a:latin typeface="Corbel"/>
                <a:ea typeface="Corbel"/>
                <a:cs typeface="Corbel"/>
                <a:sym typeface="Corbel"/>
              </a:rPr>
              <a:t>Offers multi-dimensional analysis with the paid version</a:t>
            </a:r>
            <a:endParaRPr sz="1800">
              <a:solidFill>
                <a:schemeClr val="lt1"/>
              </a:solidFill>
              <a:latin typeface="Corbel"/>
              <a:ea typeface="Corbel"/>
              <a:cs typeface="Corbel"/>
              <a:sym typeface="Corbel"/>
            </a:endParaRPr>
          </a:p>
          <a:p>
            <a:pPr indent="-247650" lvl="0" marL="457200" rtl="0" algn="l">
              <a:lnSpc>
                <a:spcPct val="140000"/>
              </a:lnSpc>
              <a:spcBef>
                <a:spcPts val="0"/>
              </a:spcBef>
              <a:spcAft>
                <a:spcPts val="0"/>
              </a:spcAft>
              <a:buClr>
                <a:schemeClr val="lt1"/>
              </a:buClr>
              <a:buSzPts val="2100"/>
              <a:buFont typeface="Corbel"/>
              <a:buChar char="⇢"/>
            </a:pPr>
            <a:r>
              <a:rPr lang="en" sz="1800">
                <a:solidFill>
                  <a:schemeClr val="lt1"/>
                </a:solidFill>
                <a:latin typeface="Corbel"/>
                <a:ea typeface="Corbel"/>
                <a:cs typeface="Corbel"/>
                <a:sym typeface="Corbel"/>
              </a:rPr>
              <a:t>Export functionality requires the Plus version </a:t>
            </a:r>
            <a:endParaRPr sz="1800">
              <a:solidFill>
                <a:schemeClr val="lt1"/>
              </a:solidFill>
              <a:latin typeface="Corbel"/>
              <a:ea typeface="Corbel"/>
              <a:cs typeface="Corbel"/>
              <a:sym typeface="Corbel"/>
            </a:endParaRPr>
          </a:p>
          <a:p>
            <a:pPr indent="-247650" lvl="0" marL="457200" rtl="0" algn="l">
              <a:lnSpc>
                <a:spcPct val="140000"/>
              </a:lnSpc>
              <a:spcBef>
                <a:spcPts val="0"/>
              </a:spcBef>
              <a:spcAft>
                <a:spcPts val="0"/>
              </a:spcAft>
              <a:buClr>
                <a:schemeClr val="lt1"/>
              </a:buClr>
              <a:buSzPts val="2100"/>
              <a:buFont typeface="Corbel"/>
              <a:buChar char="⇢"/>
            </a:pPr>
            <a:r>
              <a:rPr lang="en" sz="1800">
                <a:solidFill>
                  <a:schemeClr val="lt1"/>
                </a:solidFill>
                <a:latin typeface="Corbel"/>
                <a:ea typeface="Corbel"/>
                <a:cs typeface="Corbel"/>
                <a:sym typeface="Corbel"/>
              </a:rPr>
              <a:t>Most interactions require credits</a:t>
            </a:r>
            <a:endParaRPr sz="1800">
              <a:solidFill>
                <a:schemeClr val="lt1"/>
              </a:solidFill>
              <a:latin typeface="Corbel"/>
              <a:ea typeface="Corbel"/>
              <a:cs typeface="Corbel"/>
              <a:sym typeface="Corbel"/>
            </a:endParaRPr>
          </a:p>
          <a:p>
            <a:pPr indent="-247650" lvl="0" marL="457200" rtl="0" algn="l">
              <a:lnSpc>
                <a:spcPct val="140000"/>
              </a:lnSpc>
              <a:spcBef>
                <a:spcPts val="0"/>
              </a:spcBef>
              <a:spcAft>
                <a:spcPts val="0"/>
              </a:spcAft>
              <a:buClr>
                <a:schemeClr val="lt1"/>
              </a:buClr>
              <a:buSzPts val="2100"/>
              <a:buFont typeface="Corbel"/>
              <a:buChar char="⇢"/>
            </a:pPr>
            <a:r>
              <a:rPr lang="en" sz="1800">
                <a:solidFill>
                  <a:schemeClr val="lt1"/>
                </a:solidFill>
                <a:latin typeface="Corbel"/>
                <a:ea typeface="Corbel"/>
                <a:cs typeface="Corbel"/>
                <a:sym typeface="Corbel"/>
              </a:rPr>
              <a:t>some aspects lack transparency</a:t>
            </a:r>
            <a:br>
              <a:rPr lang="en" sz="1800">
                <a:solidFill>
                  <a:schemeClr val="lt1"/>
                </a:solidFill>
                <a:latin typeface="Corbel"/>
                <a:ea typeface="Corbel"/>
                <a:cs typeface="Corbel"/>
                <a:sym typeface="Corbel"/>
              </a:rPr>
            </a:br>
            <a:endParaRPr sz="1800">
              <a:solidFill>
                <a:schemeClr val="lt1"/>
              </a:solidFill>
              <a:latin typeface="Corbel"/>
              <a:ea typeface="Corbel"/>
              <a:cs typeface="Corbel"/>
              <a:sym typeface="Corbel"/>
            </a:endParaRPr>
          </a:p>
          <a:p>
            <a:pPr indent="0" lvl="0" marL="0" rtl="0" algn="l">
              <a:lnSpc>
                <a:spcPct val="115000"/>
              </a:lnSpc>
              <a:spcBef>
                <a:spcPts val="1200"/>
              </a:spcBef>
              <a:spcAft>
                <a:spcPts val="0"/>
              </a:spcAft>
              <a:buNone/>
            </a:pPr>
            <a:r>
              <a:t/>
            </a:r>
            <a:endParaRPr sz="1800">
              <a:solidFill>
                <a:schemeClr val="lt1"/>
              </a:solidFill>
              <a:latin typeface="Corbel"/>
              <a:ea typeface="Corbel"/>
              <a:cs typeface="Corbel"/>
              <a:sym typeface="Corbel"/>
            </a:endParaRPr>
          </a:p>
          <a:p>
            <a:pPr indent="-184150" lvl="0" marL="457200" rtl="0" algn="l">
              <a:lnSpc>
                <a:spcPct val="115000"/>
              </a:lnSpc>
              <a:spcBef>
                <a:spcPts val="1200"/>
              </a:spcBef>
              <a:spcAft>
                <a:spcPts val="0"/>
              </a:spcAft>
              <a:buClr>
                <a:schemeClr val="dk1"/>
              </a:buClr>
              <a:buSzPts val="1100"/>
              <a:buChar char="⇢"/>
            </a:pPr>
            <a:r>
              <a:t/>
            </a:r>
            <a:endParaRPr sz="1800">
              <a:solidFill>
                <a:schemeClr val="lt1"/>
              </a:solidFill>
              <a:latin typeface="Corbel"/>
              <a:ea typeface="Corbel"/>
              <a:cs typeface="Corbel"/>
              <a:sym typeface="Corbel"/>
            </a:endParaRPr>
          </a:p>
        </p:txBody>
      </p:sp>
      <p:sp>
        <p:nvSpPr>
          <p:cNvPr id="670" name="Google Shape;670;g306351b6c07_0_656"/>
          <p:cNvSpPr/>
          <p:nvPr/>
        </p:nvSpPr>
        <p:spPr>
          <a:xfrm>
            <a:off x="677275" y="1236425"/>
            <a:ext cx="791400" cy="791400"/>
          </a:xfrm>
          <a:prstGeom prst="mathPl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00FF00"/>
              </a:highlight>
            </a:endParaRPr>
          </a:p>
        </p:txBody>
      </p:sp>
      <p:sp>
        <p:nvSpPr>
          <p:cNvPr id="671" name="Google Shape;671;g306351b6c07_0_656"/>
          <p:cNvSpPr/>
          <p:nvPr/>
        </p:nvSpPr>
        <p:spPr>
          <a:xfrm>
            <a:off x="4838525" y="1236425"/>
            <a:ext cx="791400" cy="791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p46"/>
          <p:cNvGrpSpPr/>
          <p:nvPr/>
        </p:nvGrpSpPr>
        <p:grpSpPr>
          <a:xfrm>
            <a:off x="106425" y="108050"/>
            <a:ext cx="476700" cy="502500"/>
            <a:chOff x="95250" y="112575"/>
            <a:chExt cx="476700" cy="502500"/>
          </a:xfrm>
        </p:grpSpPr>
        <p:cxnSp>
          <p:nvCxnSpPr>
            <p:cNvPr id="677" name="Google Shape;677;p4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78" name="Google Shape;678;p4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79" name="Google Shape;679;p46"/>
          <p:cNvGrpSpPr/>
          <p:nvPr/>
        </p:nvGrpSpPr>
        <p:grpSpPr>
          <a:xfrm flipH="1">
            <a:off x="8560875" y="108050"/>
            <a:ext cx="476700" cy="502500"/>
            <a:chOff x="95250" y="112575"/>
            <a:chExt cx="476700" cy="502500"/>
          </a:xfrm>
        </p:grpSpPr>
        <p:cxnSp>
          <p:nvCxnSpPr>
            <p:cNvPr id="680" name="Google Shape;680;p4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81" name="Google Shape;681;p4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82" name="Google Shape;682;p46"/>
          <p:cNvGrpSpPr/>
          <p:nvPr/>
        </p:nvGrpSpPr>
        <p:grpSpPr>
          <a:xfrm rot="-5400000">
            <a:off x="106425" y="4557750"/>
            <a:ext cx="476700" cy="502500"/>
            <a:chOff x="95250" y="112575"/>
            <a:chExt cx="476700" cy="502500"/>
          </a:xfrm>
        </p:grpSpPr>
        <p:cxnSp>
          <p:nvCxnSpPr>
            <p:cNvPr id="683" name="Google Shape;683;p4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84" name="Google Shape;684;p4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685" name="Google Shape;685;p46"/>
          <p:cNvGrpSpPr/>
          <p:nvPr/>
        </p:nvGrpSpPr>
        <p:grpSpPr>
          <a:xfrm rot="10800000">
            <a:off x="8560875" y="4557750"/>
            <a:ext cx="476700" cy="502500"/>
            <a:chOff x="95250" y="112575"/>
            <a:chExt cx="476700" cy="502500"/>
          </a:xfrm>
        </p:grpSpPr>
        <p:cxnSp>
          <p:nvCxnSpPr>
            <p:cNvPr id="686" name="Google Shape;686;p4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687" name="Google Shape;687;p4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Image of Cluade logo" id="688" name="Google Shape;688;p46"/>
          <p:cNvPicPr preferRelativeResize="0"/>
          <p:nvPr/>
        </p:nvPicPr>
        <p:blipFill rotWithShape="1">
          <a:blip r:embed="rId3">
            <a:alphaModFix/>
          </a:blip>
          <a:srcRect b="23055" l="0" r="0" t="8713"/>
          <a:stretch/>
        </p:blipFill>
        <p:spPr>
          <a:xfrm>
            <a:off x="1740550" y="175125"/>
            <a:ext cx="5662899" cy="2348901"/>
          </a:xfrm>
          <a:prstGeom prst="rect">
            <a:avLst/>
          </a:prstGeom>
          <a:noFill/>
          <a:ln>
            <a:noFill/>
          </a:ln>
        </p:spPr>
      </p:pic>
      <p:sp>
        <p:nvSpPr>
          <p:cNvPr id="689" name="Google Shape;689;p46"/>
          <p:cNvSpPr txBox="1"/>
          <p:nvPr/>
        </p:nvSpPr>
        <p:spPr>
          <a:xfrm>
            <a:off x="1466550" y="3459750"/>
            <a:ext cx="62109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rgbClr val="000000"/>
              </a:buClr>
              <a:buSzPts val="1300"/>
              <a:buFont typeface="Arial"/>
              <a:buNone/>
            </a:pPr>
            <a:r>
              <a:rPr b="0" i="0" lang="en" sz="1300" u="none" cap="none" strike="noStrike">
                <a:solidFill>
                  <a:schemeClr val="lt1"/>
                </a:solidFill>
                <a:latin typeface="Open Sans"/>
                <a:ea typeface="Open Sans"/>
                <a:cs typeface="Open Sans"/>
                <a:sym typeface="Open Sans"/>
              </a:rPr>
              <a:t>“We will not use your Inputs or Outputs to train our models”</a:t>
            </a:r>
            <a:endParaRPr b="0" i="0" sz="1300" u="none" cap="none" strike="noStrike">
              <a:solidFill>
                <a:schemeClr val="lt1"/>
              </a:solidFill>
              <a:latin typeface="Open Sans"/>
              <a:ea typeface="Open Sans"/>
              <a:cs typeface="Open Sans"/>
              <a:sym typeface="Open Sans"/>
            </a:endParaRPr>
          </a:p>
        </p:txBody>
      </p:sp>
      <p:sp>
        <p:nvSpPr>
          <p:cNvPr id="690" name="Google Shape;690;p46"/>
          <p:cNvSpPr txBox="1"/>
          <p:nvPr/>
        </p:nvSpPr>
        <p:spPr>
          <a:xfrm>
            <a:off x="1740550" y="2339825"/>
            <a:ext cx="5662800" cy="569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sng" cap="none" strike="noStrike">
                <a:solidFill>
                  <a:schemeClr val="hlink"/>
                </a:solidFill>
                <a:latin typeface="JetBrains Mono"/>
                <a:ea typeface="JetBrains Mono"/>
                <a:cs typeface="JetBrains Mono"/>
                <a:sym typeface="JetBrains Mono"/>
                <a:hlinkClick r:id="rId4"/>
              </a:rPr>
              <a:t>https://claude.ai</a:t>
            </a:r>
            <a:r>
              <a:rPr b="0" i="0" lang="en" sz="2500" u="none" cap="none" strike="noStrike">
                <a:solidFill>
                  <a:srgbClr val="000000"/>
                </a:solidFill>
                <a:latin typeface="JetBrains Mono"/>
                <a:ea typeface="JetBrains Mono"/>
                <a:cs typeface="JetBrains Mono"/>
                <a:sym typeface="JetBrains Mono"/>
              </a:rPr>
              <a:t> </a:t>
            </a:r>
            <a:endParaRPr b="0" i="0" sz="2500" u="none" cap="none" strike="noStrike">
              <a:solidFill>
                <a:srgbClr val="000000"/>
              </a:solidFill>
              <a:latin typeface="JetBrains Mono"/>
              <a:ea typeface="JetBrains Mono"/>
              <a:cs typeface="JetBrains Mono"/>
              <a:sym typeface="JetBrains Mono"/>
            </a:endParaRPr>
          </a:p>
        </p:txBody>
      </p:sp>
      <p:sp>
        <p:nvSpPr>
          <p:cNvPr id="691" name="Google Shape;691;p46"/>
          <p:cNvSpPr txBox="1"/>
          <p:nvPr/>
        </p:nvSpPr>
        <p:spPr>
          <a:xfrm>
            <a:off x="1564850" y="3169413"/>
            <a:ext cx="182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28A24"/>
                </a:solidFill>
                <a:latin typeface="Arial"/>
                <a:ea typeface="Arial"/>
                <a:cs typeface="Arial"/>
                <a:sym typeface="Arial"/>
              </a:rPr>
              <a:t>PRIVACY POLICY</a:t>
            </a:r>
            <a:endParaRPr b="1" i="0" sz="1400" u="none" cap="none" strike="noStrike">
              <a:solidFill>
                <a:srgbClr val="F28A24"/>
              </a:solidFill>
              <a:latin typeface="Arial"/>
              <a:ea typeface="Arial"/>
              <a:cs typeface="Arial"/>
              <a:sym typeface="Arial"/>
            </a:endParaRPr>
          </a:p>
        </p:txBody>
      </p:sp>
      <p:sp>
        <p:nvSpPr>
          <p:cNvPr id="692" name="Google Shape;692;p46"/>
          <p:cNvSpPr txBox="1"/>
          <p:nvPr/>
        </p:nvSpPr>
        <p:spPr>
          <a:xfrm>
            <a:off x="1632400" y="3906027"/>
            <a:ext cx="1829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28A24"/>
                </a:solidFill>
              </a:rPr>
              <a:t>VIB</a:t>
            </a:r>
            <a:r>
              <a:rPr b="1" i="0" lang="en" sz="1500" u="none" cap="none" strike="noStrike">
                <a:solidFill>
                  <a:srgbClr val="F28A24"/>
                </a:solidFill>
                <a:latin typeface="Arial"/>
                <a:ea typeface="Arial"/>
                <a:cs typeface="Arial"/>
                <a:sym typeface="Arial"/>
              </a:rPr>
              <a:t> POLICY</a:t>
            </a:r>
            <a:endParaRPr b="1" i="0" sz="1500" u="none" cap="none" strike="noStrike">
              <a:solidFill>
                <a:srgbClr val="F28A24"/>
              </a:solidFill>
              <a:latin typeface="Arial"/>
              <a:ea typeface="Arial"/>
              <a:cs typeface="Arial"/>
              <a:sym typeface="Arial"/>
            </a:endParaRPr>
          </a:p>
        </p:txBody>
      </p:sp>
      <p:sp>
        <p:nvSpPr>
          <p:cNvPr id="693" name="Google Shape;693;p46"/>
          <p:cNvSpPr txBox="1"/>
          <p:nvPr/>
        </p:nvSpPr>
        <p:spPr>
          <a:xfrm>
            <a:off x="1675843" y="4321525"/>
            <a:ext cx="67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t>
            </a:r>
            <a:r>
              <a:rPr lang="en">
                <a:solidFill>
                  <a:schemeClr val="lt1"/>
                </a:solidFill>
                <a:latin typeface="Open Sans"/>
                <a:ea typeface="Open Sans"/>
                <a:cs typeface="Open Sans"/>
                <a:sym typeface="Open Sans"/>
              </a:rPr>
              <a:t>Currently under review</a:t>
            </a:r>
            <a:r>
              <a:rPr lang="en">
                <a:solidFill>
                  <a:schemeClr val="lt1"/>
                </a:solidFill>
                <a:latin typeface="Open Sans"/>
                <a:ea typeface="Open Sans"/>
                <a:cs typeface="Open Sans"/>
                <a:sym typeface="Open Sans"/>
              </a:rPr>
              <a:t> </a:t>
            </a:r>
            <a:r>
              <a:rPr b="0" i="0" lang="en" sz="1400" u="none" cap="none" strike="noStrike">
                <a:solidFill>
                  <a:schemeClr val="lt1"/>
                </a:solidFill>
                <a:latin typeface="Open Sans"/>
                <a:ea typeface="Open Sans"/>
                <a:cs typeface="Open Sans"/>
                <a:sym typeface="Open Sans"/>
              </a:rPr>
              <a:t>”</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47"/>
          <p:cNvGrpSpPr/>
          <p:nvPr/>
        </p:nvGrpSpPr>
        <p:grpSpPr>
          <a:xfrm>
            <a:off x="106425" y="108050"/>
            <a:ext cx="476700" cy="502500"/>
            <a:chOff x="95250" y="112575"/>
            <a:chExt cx="476700" cy="502500"/>
          </a:xfrm>
        </p:grpSpPr>
        <p:cxnSp>
          <p:nvCxnSpPr>
            <p:cNvPr id="699" name="Google Shape;699;p4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00" name="Google Shape;700;p4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01" name="Google Shape;701;p47"/>
          <p:cNvGrpSpPr/>
          <p:nvPr/>
        </p:nvGrpSpPr>
        <p:grpSpPr>
          <a:xfrm flipH="1">
            <a:off x="8560875" y="108050"/>
            <a:ext cx="476700" cy="502500"/>
            <a:chOff x="95250" y="112575"/>
            <a:chExt cx="476700" cy="502500"/>
          </a:xfrm>
        </p:grpSpPr>
        <p:cxnSp>
          <p:nvCxnSpPr>
            <p:cNvPr id="702" name="Google Shape;702;p4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03" name="Google Shape;703;p4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04" name="Google Shape;704;p47"/>
          <p:cNvGrpSpPr/>
          <p:nvPr/>
        </p:nvGrpSpPr>
        <p:grpSpPr>
          <a:xfrm rot="-5400000">
            <a:off x="106425" y="4557750"/>
            <a:ext cx="476700" cy="502500"/>
            <a:chOff x="95250" y="112575"/>
            <a:chExt cx="476700" cy="502500"/>
          </a:xfrm>
        </p:grpSpPr>
        <p:cxnSp>
          <p:nvCxnSpPr>
            <p:cNvPr id="705" name="Google Shape;705;p4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06" name="Google Shape;706;p4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07" name="Google Shape;707;p47"/>
          <p:cNvGrpSpPr/>
          <p:nvPr/>
        </p:nvGrpSpPr>
        <p:grpSpPr>
          <a:xfrm rot="10800000">
            <a:off x="8560875" y="4557750"/>
            <a:ext cx="476700" cy="502500"/>
            <a:chOff x="95250" y="112575"/>
            <a:chExt cx="476700" cy="502500"/>
          </a:xfrm>
        </p:grpSpPr>
        <p:cxnSp>
          <p:nvCxnSpPr>
            <p:cNvPr id="708" name="Google Shape;708;p47"/>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09" name="Google Shape;709;p47"/>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710" name="Google Shape;710;p47"/>
          <p:cNvSpPr/>
          <p:nvPr/>
        </p:nvSpPr>
        <p:spPr>
          <a:xfrm>
            <a:off x="0" y="4713100"/>
            <a:ext cx="9144000" cy="320700"/>
          </a:xfrm>
          <a:prstGeom prst="rect">
            <a:avLst/>
          </a:prstGeom>
          <a:solidFill>
            <a:srgbClr val="D97757">
              <a:alpha val="1294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7"/>
          <p:cNvSpPr txBox="1"/>
          <p:nvPr/>
        </p:nvSpPr>
        <p:spPr>
          <a:xfrm>
            <a:off x="97325" y="4668300"/>
            <a:ext cx="891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50"/>
              <a:buFont typeface="Arial"/>
              <a:buNone/>
            </a:pPr>
            <a:r>
              <a:rPr b="0" i="0" lang="en" sz="750" u="none" cap="none" strike="noStrike">
                <a:solidFill>
                  <a:schemeClr val="dk1"/>
                </a:solidFill>
                <a:latin typeface="JetBrains Mono"/>
                <a:ea typeface="JetBrains Mono"/>
                <a:cs typeface="JetBrains Mono"/>
                <a:sym typeface="JetBrains Mono"/>
              </a:rPr>
              <a:t>Orizaola, Germán. "</a:t>
            </a:r>
            <a:r>
              <a:rPr b="1" i="0" lang="en" sz="750" u="none" cap="none" strike="noStrike">
                <a:solidFill>
                  <a:schemeClr val="dk1"/>
                </a:solidFill>
                <a:latin typeface="JetBrains Mono"/>
                <a:ea typeface="JetBrains Mono"/>
                <a:cs typeface="JetBrains Mono"/>
                <a:sym typeface="JetBrains Mono"/>
              </a:rPr>
              <a:t>From Nuclear Desert to Evolutionary Lab: The Response of Living Organisms to Chernobyl's Ionising Radiation</a:t>
            </a:r>
            <a:r>
              <a:rPr b="0" i="0" lang="en" sz="750" u="none" cap="none" strike="noStrike">
                <a:solidFill>
                  <a:schemeClr val="dk1"/>
                </a:solidFill>
                <a:latin typeface="JetBrains Mono"/>
                <a:ea typeface="JetBrains Mono"/>
                <a:cs typeface="JetBrains Mono"/>
                <a:sym typeface="JetBrains Mono"/>
              </a:rPr>
              <a:t>." Mètode Science Studies Journal, vol. 10, 2020, pp. 193-199. doi:10.7203/metode.10.15682</a:t>
            </a:r>
            <a:endParaRPr b="0" i="0" sz="750" u="none" cap="none" strike="noStrike">
              <a:solidFill>
                <a:schemeClr val="dk1"/>
              </a:solidFill>
              <a:latin typeface="JetBrains Mono"/>
              <a:ea typeface="JetBrains Mono"/>
              <a:cs typeface="JetBrains Mono"/>
              <a:sym typeface="JetBrains Mono"/>
            </a:endParaRPr>
          </a:p>
        </p:txBody>
      </p:sp>
      <p:pic>
        <p:nvPicPr>
          <p:cNvPr descr="Screenshot of the first page of an academic paper" id="712" name="Google Shape;712;p47"/>
          <p:cNvPicPr preferRelativeResize="0"/>
          <p:nvPr/>
        </p:nvPicPr>
        <p:blipFill rotWithShape="1">
          <a:blip r:embed="rId3">
            <a:alphaModFix/>
          </a:blip>
          <a:srcRect b="6510" l="4021" r="5398" t="1517"/>
          <a:stretch/>
        </p:blipFill>
        <p:spPr>
          <a:xfrm>
            <a:off x="6699113" y="1160000"/>
            <a:ext cx="2169325" cy="2939624"/>
          </a:xfrm>
          <a:prstGeom prst="rect">
            <a:avLst/>
          </a:prstGeom>
          <a:noFill/>
          <a:ln cap="flat" cmpd="sng" w="9525">
            <a:solidFill>
              <a:srgbClr val="CCCCCC"/>
            </a:solidFill>
            <a:prstDash val="solid"/>
            <a:round/>
            <a:headEnd len="sm" w="sm" type="none"/>
            <a:tailEnd len="sm" w="sm" type="none"/>
          </a:ln>
        </p:spPr>
      </p:pic>
      <p:pic>
        <p:nvPicPr>
          <p:cNvPr descr="Screenshot of Claude's prompt area" id="713" name="Google Shape;713;p47"/>
          <p:cNvPicPr preferRelativeResize="0"/>
          <p:nvPr/>
        </p:nvPicPr>
        <p:blipFill rotWithShape="1">
          <a:blip r:embed="rId4">
            <a:alphaModFix/>
          </a:blip>
          <a:srcRect b="15341" l="2527" r="1021" t="1991"/>
          <a:stretch/>
        </p:blipFill>
        <p:spPr>
          <a:xfrm>
            <a:off x="275562" y="2902150"/>
            <a:ext cx="6143324" cy="1318919"/>
          </a:xfrm>
          <a:prstGeom prst="rect">
            <a:avLst/>
          </a:prstGeom>
          <a:noFill/>
          <a:ln cap="flat" cmpd="sng" w="19050">
            <a:solidFill>
              <a:schemeClr val="dk1"/>
            </a:solidFill>
            <a:prstDash val="solid"/>
            <a:round/>
            <a:headEnd len="sm" w="sm" type="none"/>
            <a:tailEnd len="sm" w="sm" type="none"/>
          </a:ln>
        </p:spPr>
      </p:pic>
      <p:pic>
        <p:nvPicPr>
          <p:cNvPr descr="Screenshot of Claude's prompt area" id="714" name="Google Shape;714;p47"/>
          <p:cNvPicPr preferRelativeResize="0"/>
          <p:nvPr/>
        </p:nvPicPr>
        <p:blipFill rotWithShape="1">
          <a:blip r:embed="rId5">
            <a:alphaModFix/>
          </a:blip>
          <a:srcRect b="0" l="0" r="0" t="0"/>
          <a:stretch/>
        </p:blipFill>
        <p:spPr>
          <a:xfrm>
            <a:off x="279125" y="1028550"/>
            <a:ext cx="6136201" cy="1599781"/>
          </a:xfrm>
          <a:prstGeom prst="rect">
            <a:avLst/>
          </a:prstGeom>
          <a:noFill/>
          <a:ln cap="flat" cmpd="sng" w="19050">
            <a:solidFill>
              <a:schemeClr val="dk1"/>
            </a:solidFill>
            <a:prstDash val="solid"/>
            <a:round/>
            <a:headEnd len="sm" w="sm" type="none"/>
            <a:tailEnd len="sm" w="sm" type="none"/>
          </a:ln>
        </p:spPr>
      </p:pic>
      <p:cxnSp>
        <p:nvCxnSpPr>
          <p:cNvPr id="715" name="Google Shape;715;p47"/>
          <p:cNvCxnSpPr/>
          <p:nvPr/>
        </p:nvCxnSpPr>
        <p:spPr>
          <a:xfrm flipH="1" rot="10800000">
            <a:off x="4260663" y="2241850"/>
            <a:ext cx="1729200" cy="470100"/>
          </a:xfrm>
          <a:prstGeom prst="straightConnector1">
            <a:avLst/>
          </a:prstGeom>
          <a:noFill/>
          <a:ln cap="flat" cmpd="sng" w="76200">
            <a:solidFill>
              <a:srgbClr val="D97757"/>
            </a:solidFill>
            <a:prstDash val="solid"/>
            <a:round/>
            <a:headEnd len="sm" w="sm" type="none"/>
            <a:tailEnd len="med" w="med" type="triangle"/>
          </a:ln>
        </p:spPr>
      </p:cxnSp>
      <p:pic>
        <p:nvPicPr>
          <p:cNvPr id="716" name="Google Shape;716;p47"/>
          <p:cNvPicPr preferRelativeResize="0"/>
          <p:nvPr/>
        </p:nvPicPr>
        <p:blipFill rotWithShape="1">
          <a:blip r:embed="rId6">
            <a:alphaModFix/>
          </a:blip>
          <a:srcRect b="0" l="3625" r="4342" t="0"/>
          <a:stretch/>
        </p:blipFill>
        <p:spPr>
          <a:xfrm>
            <a:off x="4319638" y="1660157"/>
            <a:ext cx="2169325" cy="428892"/>
          </a:xfrm>
          <a:prstGeom prst="rect">
            <a:avLst/>
          </a:prstGeom>
          <a:noFill/>
          <a:ln cap="flat" cmpd="sng" w="9525">
            <a:solidFill>
              <a:srgbClr val="474747"/>
            </a:solidFill>
            <a:prstDash val="solid"/>
            <a:round/>
            <a:headEnd len="sm" w="sm" type="none"/>
            <a:tailEnd len="sm" w="sm" type="none"/>
          </a:ln>
        </p:spPr>
      </p:pic>
      <p:sp>
        <p:nvSpPr>
          <p:cNvPr id="717" name="Google Shape;717;p47"/>
          <p:cNvSpPr/>
          <p:nvPr/>
        </p:nvSpPr>
        <p:spPr>
          <a:xfrm>
            <a:off x="6014988" y="2060263"/>
            <a:ext cx="344100" cy="339300"/>
          </a:xfrm>
          <a:prstGeom prst="roundRect">
            <a:avLst>
              <a:gd fmla="val 40389" name="adj"/>
            </a:avLst>
          </a:prstGeom>
          <a:noFill/>
          <a:ln cap="flat" cmpd="sng" w="76200">
            <a:solidFill>
              <a:srgbClr val="D977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7"/>
          <p:cNvSpPr/>
          <p:nvPr/>
        </p:nvSpPr>
        <p:spPr>
          <a:xfrm>
            <a:off x="1599300" y="3977325"/>
            <a:ext cx="202800" cy="167400"/>
          </a:xfrm>
          <a:prstGeom prst="rect">
            <a:avLst/>
          </a:prstGeom>
          <a:solidFill>
            <a:srgbClr val="39393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7"/>
          <p:cNvSpPr txBox="1"/>
          <p:nvPr/>
        </p:nvSpPr>
        <p:spPr>
          <a:xfrm>
            <a:off x="1506625" y="3888275"/>
            <a:ext cx="36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2"/>
                </a:solidFill>
                <a:latin typeface="Chivo Light"/>
                <a:ea typeface="Chivo Light"/>
                <a:cs typeface="Chivo Light"/>
                <a:sym typeface="Chivo Light"/>
              </a:rPr>
              <a:t>s?</a:t>
            </a:r>
            <a:endParaRPr b="0" i="0" sz="1000" u="none" cap="none" strike="noStrike">
              <a:solidFill>
                <a:schemeClr val="lt2"/>
              </a:solidFill>
              <a:latin typeface="Chivo Light"/>
              <a:ea typeface="Chivo Light"/>
              <a:cs typeface="Chivo Light"/>
              <a:sym typeface="Chiv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06351b6c07_0_595"/>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rgbClr val="F3F3F3"/>
                </a:solidFill>
                <a:latin typeface="Oswald"/>
                <a:ea typeface="Oswald"/>
                <a:cs typeface="Oswald"/>
                <a:sym typeface="Oswald"/>
              </a:rPr>
              <a:t>Discover the whole document on kb.vib.be</a:t>
            </a:r>
            <a:r>
              <a:rPr b="0" i="0" lang="en" sz="3200" u="none" cap="none" strike="noStrike">
                <a:solidFill>
                  <a:srgbClr val="F3F3F3"/>
                </a:solidFill>
                <a:latin typeface="Oswald"/>
                <a:ea typeface="Oswald"/>
                <a:cs typeface="Oswald"/>
                <a:sym typeface="Oswald"/>
              </a:rPr>
              <a:t> </a:t>
            </a:r>
            <a:endParaRPr b="0" i="0" sz="3200" u="none" cap="none" strike="noStrike">
              <a:solidFill>
                <a:srgbClr val="F3F3F3"/>
              </a:solidFill>
              <a:latin typeface="Oswald"/>
              <a:ea typeface="Oswald"/>
              <a:cs typeface="Oswald"/>
              <a:sym typeface="Oswald"/>
            </a:endParaRPr>
          </a:p>
        </p:txBody>
      </p:sp>
      <p:pic>
        <p:nvPicPr>
          <p:cNvPr id="100" name="Google Shape;100;g306351b6c07_0_595"/>
          <p:cNvPicPr preferRelativeResize="0"/>
          <p:nvPr/>
        </p:nvPicPr>
        <p:blipFill>
          <a:blip r:embed="rId3">
            <a:alphaModFix/>
          </a:blip>
          <a:stretch>
            <a:fillRect/>
          </a:stretch>
        </p:blipFill>
        <p:spPr>
          <a:xfrm>
            <a:off x="659525" y="1011850"/>
            <a:ext cx="7107123" cy="36160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grpSp>
        <p:nvGrpSpPr>
          <p:cNvPr id="724" name="Google Shape;724;p48"/>
          <p:cNvGrpSpPr/>
          <p:nvPr/>
        </p:nvGrpSpPr>
        <p:grpSpPr>
          <a:xfrm>
            <a:off x="963837" y="704922"/>
            <a:ext cx="7216326" cy="4146970"/>
            <a:chOff x="794500" y="750575"/>
            <a:chExt cx="7031400" cy="4040700"/>
          </a:xfrm>
        </p:grpSpPr>
        <p:pic>
          <p:nvPicPr>
            <p:cNvPr id="725" name="Google Shape;725;p48"/>
            <p:cNvPicPr preferRelativeResize="0"/>
            <p:nvPr/>
          </p:nvPicPr>
          <p:blipFill rotWithShape="1">
            <a:blip r:embed="rId3">
              <a:alphaModFix/>
            </a:blip>
            <a:srcRect b="12357" l="0" r="0" t="0"/>
            <a:stretch/>
          </p:blipFill>
          <p:spPr>
            <a:xfrm>
              <a:off x="835675" y="800100"/>
              <a:ext cx="6949049" cy="3941675"/>
            </a:xfrm>
            <a:prstGeom prst="rect">
              <a:avLst/>
            </a:prstGeom>
            <a:noFill/>
            <a:ln>
              <a:noFill/>
            </a:ln>
          </p:spPr>
        </p:pic>
        <p:sp>
          <p:nvSpPr>
            <p:cNvPr descr="Screenshot of a summery output from Claude" id="726" name="Google Shape;726;p48"/>
            <p:cNvSpPr/>
            <p:nvPr/>
          </p:nvSpPr>
          <p:spPr>
            <a:xfrm>
              <a:off x="794500" y="750575"/>
              <a:ext cx="7031400" cy="4040700"/>
            </a:xfrm>
            <a:prstGeom prst="roundRect">
              <a:avLst>
                <a:gd fmla="val 6089" name="adj"/>
              </a:avLst>
            </a:prstGeom>
            <a:noFill/>
            <a:ln cap="flat" cmpd="sng" w="114300">
              <a:solidFill>
                <a:srgbClr val="2C2C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49"/>
          <p:cNvPicPr preferRelativeResize="0"/>
          <p:nvPr/>
        </p:nvPicPr>
        <p:blipFill rotWithShape="1">
          <a:blip r:embed="rId3">
            <a:alphaModFix/>
          </a:blip>
          <a:srcRect b="0" l="0" r="0" t="0"/>
          <a:stretch/>
        </p:blipFill>
        <p:spPr>
          <a:xfrm>
            <a:off x="879038" y="1200490"/>
            <a:ext cx="7387622" cy="3203240"/>
          </a:xfrm>
          <a:prstGeom prst="rect">
            <a:avLst/>
          </a:prstGeom>
          <a:noFill/>
          <a:ln>
            <a:noFill/>
          </a:ln>
        </p:spPr>
      </p:pic>
      <p:sp>
        <p:nvSpPr>
          <p:cNvPr id="732" name="Google Shape;732;p49"/>
          <p:cNvSpPr txBox="1"/>
          <p:nvPr/>
        </p:nvSpPr>
        <p:spPr>
          <a:xfrm>
            <a:off x="4864512" y="562950"/>
            <a:ext cx="3036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C000"/>
                </a:solidFill>
                <a:latin typeface="JetBrains Mono"/>
                <a:ea typeface="JetBrains Mono"/>
                <a:cs typeface="JetBrains Mono"/>
                <a:sym typeface="JetBrains Mono"/>
              </a:rPr>
              <a:t>CHAT SESSION TITLE</a:t>
            </a:r>
            <a:endParaRPr b="0" i="0" sz="1600" u="none" cap="none" strike="noStrike">
              <a:solidFill>
                <a:srgbClr val="FFC000"/>
              </a:solidFill>
              <a:latin typeface="JetBrains Mono"/>
              <a:ea typeface="JetBrains Mono"/>
              <a:cs typeface="JetBrains Mono"/>
              <a:sym typeface="JetBrains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p50"/>
          <p:cNvGrpSpPr/>
          <p:nvPr/>
        </p:nvGrpSpPr>
        <p:grpSpPr>
          <a:xfrm>
            <a:off x="1370827" y="770885"/>
            <a:ext cx="6402345" cy="4123127"/>
            <a:chOff x="1069300" y="542325"/>
            <a:chExt cx="7015500" cy="4518000"/>
          </a:xfrm>
        </p:grpSpPr>
        <p:pic>
          <p:nvPicPr>
            <p:cNvPr id="738" name="Google Shape;738;p50"/>
            <p:cNvPicPr preferRelativeResize="0"/>
            <p:nvPr/>
          </p:nvPicPr>
          <p:blipFill rotWithShape="1">
            <a:blip r:embed="rId3">
              <a:alphaModFix/>
            </a:blip>
            <a:srcRect b="-604" l="3220" r="2616" t="14167"/>
            <a:stretch/>
          </p:blipFill>
          <p:spPr>
            <a:xfrm>
              <a:off x="1092025" y="588125"/>
              <a:ext cx="6954099" cy="4445675"/>
            </a:xfrm>
            <a:prstGeom prst="rect">
              <a:avLst/>
            </a:prstGeom>
            <a:noFill/>
            <a:ln>
              <a:noFill/>
            </a:ln>
          </p:spPr>
        </p:pic>
        <p:sp>
          <p:nvSpPr>
            <p:cNvPr descr="Screenshot of Claude's multiple article comparison output" id="739" name="Google Shape;739;p50"/>
            <p:cNvSpPr/>
            <p:nvPr/>
          </p:nvSpPr>
          <p:spPr>
            <a:xfrm>
              <a:off x="1069300" y="542325"/>
              <a:ext cx="7015500" cy="4518000"/>
            </a:xfrm>
            <a:prstGeom prst="roundRect">
              <a:avLst>
                <a:gd fmla="val 4502" name="adj"/>
              </a:avLst>
            </a:prstGeom>
            <a:noFill/>
            <a:ln cap="flat" cmpd="sng" w="114300">
              <a:solidFill>
                <a:srgbClr val="2C2C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descr="Screenshot of first page of an academic paper" id="744" name="Google Shape;744;p51"/>
          <p:cNvPicPr preferRelativeResize="0"/>
          <p:nvPr/>
        </p:nvPicPr>
        <p:blipFill rotWithShape="1">
          <a:blip r:embed="rId3">
            <a:alphaModFix/>
          </a:blip>
          <a:srcRect b="1700" l="4456" r="5330" t="0"/>
          <a:stretch/>
        </p:blipFill>
        <p:spPr>
          <a:xfrm>
            <a:off x="6269550" y="877038"/>
            <a:ext cx="2133450" cy="3146899"/>
          </a:xfrm>
          <a:prstGeom prst="rect">
            <a:avLst/>
          </a:prstGeom>
          <a:noFill/>
          <a:ln cap="flat" cmpd="sng" w="9525">
            <a:solidFill>
              <a:srgbClr val="CCCCCC"/>
            </a:solidFill>
            <a:prstDash val="solid"/>
            <a:round/>
            <a:headEnd len="sm" w="sm" type="none"/>
            <a:tailEnd len="sm" w="sm" type="none"/>
          </a:ln>
        </p:spPr>
      </p:pic>
      <p:grpSp>
        <p:nvGrpSpPr>
          <p:cNvPr id="745" name="Google Shape;745;p51"/>
          <p:cNvGrpSpPr/>
          <p:nvPr/>
        </p:nvGrpSpPr>
        <p:grpSpPr>
          <a:xfrm>
            <a:off x="686050" y="738125"/>
            <a:ext cx="5094131" cy="3466999"/>
            <a:chOff x="405500" y="671975"/>
            <a:chExt cx="5570400" cy="3816600"/>
          </a:xfrm>
        </p:grpSpPr>
        <p:pic>
          <p:nvPicPr>
            <p:cNvPr id="746" name="Google Shape;746;p51"/>
            <p:cNvPicPr preferRelativeResize="0"/>
            <p:nvPr/>
          </p:nvPicPr>
          <p:blipFill rotWithShape="1">
            <a:blip r:embed="rId4">
              <a:alphaModFix/>
            </a:blip>
            <a:srcRect b="1058" l="1632" r="0" t="872"/>
            <a:stretch/>
          </p:blipFill>
          <p:spPr>
            <a:xfrm>
              <a:off x="452375" y="700163"/>
              <a:ext cx="5486500" cy="3743176"/>
            </a:xfrm>
            <a:prstGeom prst="rect">
              <a:avLst/>
            </a:prstGeom>
            <a:noFill/>
            <a:ln>
              <a:noFill/>
            </a:ln>
          </p:spPr>
        </p:pic>
        <p:sp>
          <p:nvSpPr>
            <p:cNvPr descr="Screenshot of Claude's translation output" id="747" name="Google Shape;747;p51"/>
            <p:cNvSpPr/>
            <p:nvPr/>
          </p:nvSpPr>
          <p:spPr>
            <a:xfrm>
              <a:off x="405500" y="671975"/>
              <a:ext cx="5570400" cy="3816600"/>
            </a:xfrm>
            <a:prstGeom prst="roundRect">
              <a:avLst>
                <a:gd fmla="val 6089" name="adj"/>
              </a:avLst>
            </a:prstGeom>
            <a:noFill/>
            <a:ln cap="flat" cmpd="sng" w="114300">
              <a:solidFill>
                <a:srgbClr val="2C2C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2"/>
          <p:cNvSpPr/>
          <p:nvPr/>
        </p:nvSpPr>
        <p:spPr>
          <a:xfrm>
            <a:off x="2537300" y="213450"/>
            <a:ext cx="3788400" cy="155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53" name="Google Shape;753;p52"/>
          <p:cNvGrpSpPr/>
          <p:nvPr/>
        </p:nvGrpSpPr>
        <p:grpSpPr>
          <a:xfrm>
            <a:off x="106425" y="108050"/>
            <a:ext cx="476700" cy="502500"/>
            <a:chOff x="95250" y="112575"/>
            <a:chExt cx="476700" cy="502500"/>
          </a:xfrm>
        </p:grpSpPr>
        <p:cxnSp>
          <p:nvCxnSpPr>
            <p:cNvPr id="754" name="Google Shape;754;p5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55" name="Google Shape;755;p5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56" name="Google Shape;756;p52"/>
          <p:cNvGrpSpPr/>
          <p:nvPr/>
        </p:nvGrpSpPr>
        <p:grpSpPr>
          <a:xfrm flipH="1">
            <a:off x="8560875" y="108050"/>
            <a:ext cx="476700" cy="502500"/>
            <a:chOff x="95250" y="112575"/>
            <a:chExt cx="476700" cy="502500"/>
          </a:xfrm>
        </p:grpSpPr>
        <p:cxnSp>
          <p:nvCxnSpPr>
            <p:cNvPr id="757" name="Google Shape;757;p5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58" name="Google Shape;758;p5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59" name="Google Shape;759;p52"/>
          <p:cNvGrpSpPr/>
          <p:nvPr/>
        </p:nvGrpSpPr>
        <p:grpSpPr>
          <a:xfrm rot="-5400000">
            <a:off x="106425" y="4557750"/>
            <a:ext cx="476700" cy="502500"/>
            <a:chOff x="95250" y="112575"/>
            <a:chExt cx="476700" cy="502500"/>
          </a:xfrm>
        </p:grpSpPr>
        <p:cxnSp>
          <p:nvCxnSpPr>
            <p:cNvPr id="760" name="Google Shape;760;p5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61" name="Google Shape;761;p5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62" name="Google Shape;762;p52"/>
          <p:cNvGrpSpPr/>
          <p:nvPr/>
        </p:nvGrpSpPr>
        <p:grpSpPr>
          <a:xfrm rot="10800000">
            <a:off x="8560875" y="4557750"/>
            <a:ext cx="476700" cy="502500"/>
            <a:chOff x="95250" y="112575"/>
            <a:chExt cx="476700" cy="502500"/>
          </a:xfrm>
        </p:grpSpPr>
        <p:cxnSp>
          <p:nvCxnSpPr>
            <p:cNvPr id="763" name="Google Shape;763;p52"/>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64" name="Google Shape;764;p52"/>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765" name="Google Shape;765;p52"/>
          <p:cNvSpPr txBox="1"/>
          <p:nvPr/>
        </p:nvSpPr>
        <p:spPr>
          <a:xfrm>
            <a:off x="2590700" y="1177050"/>
            <a:ext cx="3681600" cy="56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sng" cap="none" strike="noStrike">
                <a:solidFill>
                  <a:schemeClr val="hlink"/>
                </a:solidFill>
                <a:latin typeface="JetBrains Mono"/>
                <a:ea typeface="JetBrains Mono"/>
                <a:cs typeface="JetBrains Mono"/>
                <a:sym typeface="JetBrains Mono"/>
                <a:hlinkClick r:id="rId3"/>
              </a:rPr>
              <a:t>www.petal.org</a:t>
            </a:r>
            <a:r>
              <a:rPr b="0" i="0" lang="en" sz="2500" u="none" cap="none" strike="noStrike">
                <a:solidFill>
                  <a:srgbClr val="000000"/>
                </a:solidFill>
                <a:latin typeface="JetBrains Mono"/>
                <a:ea typeface="JetBrains Mono"/>
                <a:cs typeface="JetBrains Mono"/>
                <a:sym typeface="JetBrains Mono"/>
              </a:rPr>
              <a:t> </a:t>
            </a:r>
            <a:endParaRPr b="0" i="0" sz="2500" u="none" cap="none" strike="noStrike">
              <a:solidFill>
                <a:srgbClr val="000000"/>
              </a:solidFill>
              <a:latin typeface="JetBrains Mono"/>
              <a:ea typeface="JetBrains Mono"/>
              <a:cs typeface="JetBrains Mono"/>
              <a:sym typeface="JetBrains Mono"/>
            </a:endParaRPr>
          </a:p>
        </p:txBody>
      </p:sp>
      <p:sp>
        <p:nvSpPr>
          <p:cNvPr id="766" name="Google Shape;766;p52"/>
          <p:cNvSpPr txBox="1"/>
          <p:nvPr/>
        </p:nvSpPr>
        <p:spPr>
          <a:xfrm>
            <a:off x="307200" y="3222675"/>
            <a:ext cx="792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pen Sans"/>
                <a:ea typeface="Open Sans"/>
                <a:cs typeface="Open Sans"/>
                <a:sym typeface="Open Sans"/>
              </a:rPr>
              <a:t>“We </a:t>
            </a:r>
            <a:r>
              <a:rPr b="1" i="0" lang="en" sz="1200" u="none" cap="none" strike="noStrike">
                <a:solidFill>
                  <a:schemeClr val="lt1"/>
                </a:solidFill>
                <a:latin typeface="Open Sans"/>
                <a:ea typeface="Open Sans"/>
                <a:cs typeface="Open Sans"/>
                <a:sym typeface="Open Sans"/>
              </a:rPr>
              <a:t>do not currently use user-uploaded data for training</a:t>
            </a:r>
            <a:r>
              <a:rPr b="0" i="0" lang="en" sz="1200" u="none" cap="none" strike="noStrike">
                <a:solidFill>
                  <a:schemeClr val="lt1"/>
                </a:solidFill>
                <a:latin typeface="Open Sans"/>
                <a:ea typeface="Open Sans"/>
                <a:cs typeface="Open Sans"/>
                <a:sym typeface="Open Sans"/>
              </a:rPr>
              <a:t> purposes, either internally or externally with OpenAI. Other users are not able to access uploaded data without the explicit consent of the original uploader.”</a:t>
            </a:r>
            <a:endParaRPr b="0" i="0" sz="1200" u="none" cap="none" strike="noStrike">
              <a:solidFill>
                <a:schemeClr val="lt1"/>
              </a:solidFill>
              <a:latin typeface="Open Sans"/>
              <a:ea typeface="Open Sans"/>
              <a:cs typeface="Open Sans"/>
              <a:sym typeface="Open Sans"/>
            </a:endParaRPr>
          </a:p>
        </p:txBody>
      </p:sp>
      <p:sp>
        <p:nvSpPr>
          <p:cNvPr id="767" name="Google Shape;767;p52"/>
          <p:cNvSpPr txBox="1"/>
          <p:nvPr/>
        </p:nvSpPr>
        <p:spPr>
          <a:xfrm>
            <a:off x="307200" y="2905000"/>
            <a:ext cx="182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8A24"/>
                </a:solidFill>
                <a:latin typeface="Arial"/>
                <a:ea typeface="Arial"/>
                <a:cs typeface="Arial"/>
                <a:sym typeface="Arial"/>
              </a:rPr>
              <a:t>PRIVACY POLICY</a:t>
            </a:r>
            <a:endParaRPr b="1" i="0" sz="1400" u="none" cap="none" strike="noStrike">
              <a:solidFill>
                <a:srgbClr val="F38A24"/>
              </a:solidFill>
              <a:latin typeface="Arial"/>
              <a:ea typeface="Arial"/>
              <a:cs typeface="Arial"/>
              <a:sym typeface="Arial"/>
            </a:endParaRPr>
          </a:p>
        </p:txBody>
      </p:sp>
      <p:pic>
        <p:nvPicPr>
          <p:cNvPr descr="Screenshot of Petal's logo" id="768" name="Google Shape;768;p52"/>
          <p:cNvPicPr preferRelativeResize="0"/>
          <p:nvPr/>
        </p:nvPicPr>
        <p:blipFill rotWithShape="1">
          <a:blip r:embed="rId4">
            <a:alphaModFix/>
          </a:blip>
          <a:srcRect b="0" l="-2354" r="-1812" t="0"/>
          <a:stretch/>
        </p:blipFill>
        <p:spPr>
          <a:xfrm>
            <a:off x="2515350" y="213450"/>
            <a:ext cx="3788174" cy="897452"/>
          </a:xfrm>
          <a:prstGeom prst="rect">
            <a:avLst/>
          </a:prstGeom>
          <a:noFill/>
          <a:ln>
            <a:noFill/>
          </a:ln>
        </p:spPr>
      </p:pic>
      <p:sp>
        <p:nvSpPr>
          <p:cNvPr id="769" name="Google Shape;769;p52"/>
          <p:cNvSpPr txBox="1"/>
          <p:nvPr/>
        </p:nvSpPr>
        <p:spPr>
          <a:xfrm>
            <a:off x="592825" y="2266950"/>
            <a:ext cx="8064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Let’s work on an example together</a:t>
            </a:r>
            <a:endParaRPr>
              <a:solidFill>
                <a:schemeClr val="lt1"/>
              </a:solidFill>
            </a:endParaRPr>
          </a:p>
          <a:p>
            <a:pPr indent="0" lvl="0" marL="0" rtl="0" algn="l">
              <a:lnSpc>
                <a:spcPct val="115000"/>
              </a:lnSpc>
              <a:spcBef>
                <a:spcPts val="0"/>
              </a:spcBef>
              <a:spcAft>
                <a:spcPts val="0"/>
              </a:spcAft>
              <a:buNone/>
            </a:pPr>
            <a:r>
              <a:rPr lang="en">
                <a:solidFill>
                  <a:schemeClr val="lt1"/>
                </a:solidFill>
              </a:rPr>
              <a:t>Get/download a PDF of your choice with CC-BY license e.g. after publication or from </a:t>
            </a:r>
            <a:r>
              <a:rPr lang="en">
                <a:solidFill>
                  <a:schemeClr val="lt1"/>
                </a:solidFill>
              </a:rPr>
              <a:t>Biorxiv</a:t>
            </a:r>
            <a:endParaRPr>
              <a:solidFill>
                <a:schemeClr val="lt1"/>
              </a:solidFill>
            </a:endParaRPr>
          </a:p>
        </p:txBody>
      </p:sp>
      <p:sp>
        <p:nvSpPr>
          <p:cNvPr id="770" name="Google Shape;770;p52"/>
          <p:cNvSpPr txBox="1"/>
          <p:nvPr/>
        </p:nvSpPr>
        <p:spPr>
          <a:xfrm>
            <a:off x="333950" y="3961577"/>
            <a:ext cx="1829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28A24"/>
                </a:solidFill>
              </a:rPr>
              <a:t>VIB</a:t>
            </a:r>
            <a:r>
              <a:rPr b="1" i="0" lang="en" sz="1500" u="none" cap="none" strike="noStrike">
                <a:solidFill>
                  <a:srgbClr val="F28A24"/>
                </a:solidFill>
                <a:latin typeface="Arial"/>
                <a:ea typeface="Arial"/>
                <a:cs typeface="Arial"/>
                <a:sym typeface="Arial"/>
              </a:rPr>
              <a:t> POLICY</a:t>
            </a:r>
            <a:endParaRPr b="1" i="0" sz="1500" u="none" cap="none" strike="noStrike">
              <a:solidFill>
                <a:srgbClr val="F28A24"/>
              </a:solidFill>
              <a:latin typeface="Arial"/>
              <a:ea typeface="Arial"/>
              <a:cs typeface="Arial"/>
              <a:sym typeface="Arial"/>
            </a:endParaRPr>
          </a:p>
        </p:txBody>
      </p:sp>
      <p:sp>
        <p:nvSpPr>
          <p:cNvPr id="771" name="Google Shape;771;p52"/>
          <p:cNvSpPr txBox="1"/>
          <p:nvPr/>
        </p:nvSpPr>
        <p:spPr>
          <a:xfrm>
            <a:off x="377400" y="4377075"/>
            <a:ext cx="806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“Not officially screened but </a:t>
            </a:r>
            <a:r>
              <a:rPr lang="en">
                <a:solidFill>
                  <a:schemeClr val="lt1"/>
                </a:solidFill>
                <a:latin typeface="Open Sans"/>
                <a:ea typeface="Open Sans"/>
                <a:cs typeface="Open Sans"/>
                <a:sym typeface="Open Sans"/>
              </a:rPr>
              <a:t>d</a:t>
            </a:r>
            <a:r>
              <a:rPr lang="en">
                <a:solidFill>
                  <a:schemeClr val="lt1"/>
                </a:solidFill>
                <a:latin typeface="Open Sans"/>
                <a:ea typeface="Open Sans"/>
                <a:cs typeface="Open Sans"/>
                <a:sym typeface="Open Sans"/>
              </a:rPr>
              <a:t>o not use for proprietary, confidential, and personal information </a:t>
            </a:r>
            <a:r>
              <a:rPr b="0" i="0" lang="en" sz="1400" u="none" cap="none" strike="noStrike">
                <a:solidFill>
                  <a:schemeClr val="lt1"/>
                </a:solidFill>
                <a:latin typeface="Open Sans"/>
                <a:ea typeface="Open Sans"/>
                <a:cs typeface="Open Sans"/>
                <a:sym typeface="Open Sans"/>
              </a:rPr>
              <a:t>”</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grpSp>
        <p:nvGrpSpPr>
          <p:cNvPr id="776" name="Google Shape;776;p53"/>
          <p:cNvGrpSpPr/>
          <p:nvPr/>
        </p:nvGrpSpPr>
        <p:grpSpPr>
          <a:xfrm>
            <a:off x="106425" y="108050"/>
            <a:ext cx="476700" cy="502500"/>
            <a:chOff x="95250" y="112575"/>
            <a:chExt cx="476700" cy="502500"/>
          </a:xfrm>
        </p:grpSpPr>
        <p:cxnSp>
          <p:nvCxnSpPr>
            <p:cNvPr id="777" name="Google Shape;777;p5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78" name="Google Shape;778;p5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79" name="Google Shape;779;p53"/>
          <p:cNvGrpSpPr/>
          <p:nvPr/>
        </p:nvGrpSpPr>
        <p:grpSpPr>
          <a:xfrm flipH="1">
            <a:off x="8560875" y="108050"/>
            <a:ext cx="476700" cy="502500"/>
            <a:chOff x="95250" y="112575"/>
            <a:chExt cx="476700" cy="502500"/>
          </a:xfrm>
        </p:grpSpPr>
        <p:cxnSp>
          <p:nvCxnSpPr>
            <p:cNvPr id="780" name="Google Shape;780;p5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81" name="Google Shape;781;p5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82" name="Google Shape;782;p53"/>
          <p:cNvGrpSpPr/>
          <p:nvPr/>
        </p:nvGrpSpPr>
        <p:grpSpPr>
          <a:xfrm rot="-5400000">
            <a:off x="106425" y="4557750"/>
            <a:ext cx="476700" cy="502500"/>
            <a:chOff x="95250" y="112575"/>
            <a:chExt cx="476700" cy="502500"/>
          </a:xfrm>
        </p:grpSpPr>
        <p:cxnSp>
          <p:nvCxnSpPr>
            <p:cNvPr id="783" name="Google Shape;783;p5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84" name="Google Shape;784;p5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85" name="Google Shape;785;p53"/>
          <p:cNvGrpSpPr/>
          <p:nvPr/>
        </p:nvGrpSpPr>
        <p:grpSpPr>
          <a:xfrm rot="10800000">
            <a:off x="8560875" y="4557750"/>
            <a:ext cx="476700" cy="502500"/>
            <a:chOff x="95250" y="112575"/>
            <a:chExt cx="476700" cy="502500"/>
          </a:xfrm>
        </p:grpSpPr>
        <p:cxnSp>
          <p:nvCxnSpPr>
            <p:cNvPr id="786" name="Google Shape;786;p53"/>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87" name="Google Shape;787;p53"/>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Screenshot of the Petal dashboard" id="788" name="Google Shape;788;p53"/>
          <p:cNvPicPr preferRelativeResize="0"/>
          <p:nvPr/>
        </p:nvPicPr>
        <p:blipFill rotWithShape="1">
          <a:blip r:embed="rId3">
            <a:alphaModFix/>
          </a:blip>
          <a:srcRect b="1" l="0" r="0" t="10851"/>
          <a:stretch/>
        </p:blipFill>
        <p:spPr>
          <a:xfrm>
            <a:off x="736176" y="1058135"/>
            <a:ext cx="7477898" cy="3027229"/>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descr="A screenshot of a computer&#10;&#10;Description automatically generated" id="793" name="Google Shape;793;p54"/>
          <p:cNvPicPr preferRelativeResize="0"/>
          <p:nvPr/>
        </p:nvPicPr>
        <p:blipFill rotWithShape="1">
          <a:blip r:embed="rId3">
            <a:alphaModFix/>
          </a:blip>
          <a:srcRect b="0" l="0" r="0" t="0"/>
          <a:stretch/>
        </p:blipFill>
        <p:spPr>
          <a:xfrm>
            <a:off x="167633" y="599204"/>
            <a:ext cx="7772400" cy="3318094"/>
          </a:xfrm>
          <a:prstGeom prst="rect">
            <a:avLst/>
          </a:prstGeom>
          <a:noFill/>
          <a:ln>
            <a:noFill/>
          </a:ln>
        </p:spPr>
      </p:pic>
      <p:grpSp>
        <p:nvGrpSpPr>
          <p:cNvPr id="794" name="Google Shape;794;p54"/>
          <p:cNvGrpSpPr/>
          <p:nvPr/>
        </p:nvGrpSpPr>
        <p:grpSpPr>
          <a:xfrm>
            <a:off x="106425" y="108050"/>
            <a:ext cx="476700" cy="502500"/>
            <a:chOff x="95250" y="112575"/>
            <a:chExt cx="476700" cy="502500"/>
          </a:xfrm>
        </p:grpSpPr>
        <p:cxnSp>
          <p:nvCxnSpPr>
            <p:cNvPr id="795" name="Google Shape;795;p5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96" name="Google Shape;796;p5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797" name="Google Shape;797;p54"/>
          <p:cNvGrpSpPr/>
          <p:nvPr/>
        </p:nvGrpSpPr>
        <p:grpSpPr>
          <a:xfrm flipH="1">
            <a:off x="8560875" y="108050"/>
            <a:ext cx="476700" cy="502500"/>
            <a:chOff x="95250" y="112575"/>
            <a:chExt cx="476700" cy="502500"/>
          </a:xfrm>
        </p:grpSpPr>
        <p:cxnSp>
          <p:nvCxnSpPr>
            <p:cNvPr id="798" name="Google Shape;798;p5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799" name="Google Shape;799;p5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00" name="Google Shape;800;p54"/>
          <p:cNvGrpSpPr/>
          <p:nvPr/>
        </p:nvGrpSpPr>
        <p:grpSpPr>
          <a:xfrm rot="-5400000">
            <a:off x="106425" y="4557750"/>
            <a:ext cx="476700" cy="502500"/>
            <a:chOff x="95250" y="112575"/>
            <a:chExt cx="476700" cy="502500"/>
          </a:xfrm>
        </p:grpSpPr>
        <p:cxnSp>
          <p:nvCxnSpPr>
            <p:cNvPr id="801" name="Google Shape;801;p5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02" name="Google Shape;802;p5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03" name="Google Shape;803;p54"/>
          <p:cNvGrpSpPr/>
          <p:nvPr/>
        </p:nvGrpSpPr>
        <p:grpSpPr>
          <a:xfrm rot="10800000">
            <a:off x="8560875" y="4557750"/>
            <a:ext cx="476700" cy="502500"/>
            <a:chOff x="95250" y="112575"/>
            <a:chExt cx="476700" cy="502500"/>
          </a:xfrm>
        </p:grpSpPr>
        <p:cxnSp>
          <p:nvCxnSpPr>
            <p:cNvPr id="804" name="Google Shape;804;p54"/>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05" name="Google Shape;805;p54"/>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pic>
        <p:nvPicPr>
          <p:cNvPr descr="A screenshot of a cell phone&#10;&#10;Description automatically generated" id="806" name="Google Shape;806;p54"/>
          <p:cNvPicPr preferRelativeResize="0"/>
          <p:nvPr/>
        </p:nvPicPr>
        <p:blipFill rotWithShape="1">
          <a:blip r:embed="rId4">
            <a:alphaModFix/>
          </a:blip>
          <a:srcRect b="0" l="0" r="0" t="0"/>
          <a:stretch/>
        </p:blipFill>
        <p:spPr>
          <a:xfrm>
            <a:off x="2584893" y="0"/>
            <a:ext cx="3345436"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grpSp>
        <p:nvGrpSpPr>
          <p:cNvPr id="811" name="Google Shape;811;p55"/>
          <p:cNvGrpSpPr/>
          <p:nvPr/>
        </p:nvGrpSpPr>
        <p:grpSpPr>
          <a:xfrm>
            <a:off x="106425" y="108050"/>
            <a:ext cx="476700" cy="502500"/>
            <a:chOff x="95250" y="112575"/>
            <a:chExt cx="476700" cy="502500"/>
          </a:xfrm>
        </p:grpSpPr>
        <p:cxnSp>
          <p:nvCxnSpPr>
            <p:cNvPr id="812" name="Google Shape;812;p5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13" name="Google Shape;813;p5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14" name="Google Shape;814;p55"/>
          <p:cNvGrpSpPr/>
          <p:nvPr/>
        </p:nvGrpSpPr>
        <p:grpSpPr>
          <a:xfrm flipH="1">
            <a:off x="8560875" y="108050"/>
            <a:ext cx="476700" cy="502500"/>
            <a:chOff x="95250" y="112575"/>
            <a:chExt cx="476700" cy="502500"/>
          </a:xfrm>
        </p:grpSpPr>
        <p:cxnSp>
          <p:nvCxnSpPr>
            <p:cNvPr id="815" name="Google Shape;815;p5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16" name="Google Shape;816;p5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17" name="Google Shape;817;p55"/>
          <p:cNvGrpSpPr/>
          <p:nvPr/>
        </p:nvGrpSpPr>
        <p:grpSpPr>
          <a:xfrm rot="-5400000">
            <a:off x="106425" y="4557750"/>
            <a:ext cx="476700" cy="502500"/>
            <a:chOff x="95250" y="112575"/>
            <a:chExt cx="476700" cy="502500"/>
          </a:xfrm>
        </p:grpSpPr>
        <p:cxnSp>
          <p:nvCxnSpPr>
            <p:cNvPr id="818" name="Google Shape;818;p5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19" name="Google Shape;819;p5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20" name="Google Shape;820;p55"/>
          <p:cNvGrpSpPr/>
          <p:nvPr/>
        </p:nvGrpSpPr>
        <p:grpSpPr>
          <a:xfrm rot="10800000">
            <a:off x="8560875" y="4557750"/>
            <a:ext cx="476700" cy="502500"/>
            <a:chOff x="95250" y="112575"/>
            <a:chExt cx="476700" cy="502500"/>
          </a:xfrm>
        </p:grpSpPr>
        <p:cxnSp>
          <p:nvCxnSpPr>
            <p:cNvPr id="821" name="Google Shape;821;p55"/>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22" name="Google Shape;822;p55"/>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823" name="Google Shape;823;p55"/>
          <p:cNvSpPr txBox="1"/>
          <p:nvPr/>
        </p:nvSpPr>
        <p:spPr>
          <a:xfrm>
            <a:off x="1911925" y="221825"/>
            <a:ext cx="6913500" cy="523200"/>
          </a:xfrm>
          <a:prstGeom prst="rect">
            <a:avLst/>
          </a:prstGeom>
          <a:noFill/>
          <a:ln cap="flat" cmpd="sng" w="9525">
            <a:solidFill>
              <a:srgbClr val="DBA3B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Arial"/>
                <a:ea typeface="Arial"/>
                <a:cs typeface="Arial"/>
                <a:sym typeface="Arial"/>
              </a:rPr>
              <a:t>How is the FAIRness of training material measured?</a:t>
            </a:r>
            <a:endParaRPr b="0" i="0" sz="2200" u="none" cap="none" strike="noStrike">
              <a:solidFill>
                <a:schemeClr val="lt1"/>
              </a:solidFill>
              <a:latin typeface="Arial"/>
              <a:ea typeface="Arial"/>
              <a:cs typeface="Arial"/>
              <a:sym typeface="Arial"/>
            </a:endParaRPr>
          </a:p>
        </p:txBody>
      </p:sp>
      <p:sp>
        <p:nvSpPr>
          <p:cNvPr id="824" name="Google Shape;824;p55"/>
          <p:cNvSpPr txBox="1"/>
          <p:nvPr/>
        </p:nvSpPr>
        <p:spPr>
          <a:xfrm>
            <a:off x="752488" y="252575"/>
            <a:ext cx="1464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C000"/>
                </a:solidFill>
                <a:latin typeface="JetBrains Mono Light"/>
                <a:ea typeface="JetBrains Mono Light"/>
                <a:cs typeface="JetBrains Mono Light"/>
                <a:sym typeface="JetBrains Mono Light"/>
              </a:rPr>
              <a:t>PROMPT</a:t>
            </a:r>
            <a:endParaRPr b="0" i="0" sz="1800" u="none" cap="none" strike="noStrike">
              <a:solidFill>
                <a:srgbClr val="FFC000"/>
              </a:solidFill>
              <a:latin typeface="JetBrains Mono Light"/>
              <a:ea typeface="JetBrains Mono Light"/>
              <a:cs typeface="JetBrains Mono Light"/>
              <a:sym typeface="JetBrains Mono Light"/>
            </a:endParaRPr>
          </a:p>
        </p:txBody>
      </p:sp>
      <p:sp>
        <p:nvSpPr>
          <p:cNvPr id="825" name="Google Shape;825;p55"/>
          <p:cNvSpPr txBox="1"/>
          <p:nvPr/>
        </p:nvSpPr>
        <p:spPr>
          <a:xfrm>
            <a:off x="596025" y="913991"/>
            <a:ext cx="8049000" cy="3632700"/>
          </a:xfrm>
          <a:prstGeom prst="rect">
            <a:avLst/>
          </a:prstGeom>
          <a:solidFill>
            <a:schemeClr val="lt1"/>
          </a:solidFill>
          <a:ln cap="flat" cmpd="sng" w="19050">
            <a:solidFill>
              <a:srgbClr val="DBA3B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B36"/>
                </a:solidFill>
                <a:latin typeface="Courier New"/>
                <a:ea typeface="Courier New"/>
                <a:cs typeface="Courier New"/>
                <a:sym typeface="Courier New"/>
              </a:rPr>
              <a:t>The FAIRness of training material is measured by the extent to which the material complies with the FAIR principles, which stand for Findable, Accessible, Interoperable, and Reusable. The paper emphasizes the importance of increasing the FAIRness of training materials to make life science resources more discoverable [1.1].</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B36"/>
                </a:solidFill>
                <a:latin typeface="Courier New"/>
                <a:ea typeface="Courier New"/>
                <a:cs typeface="Courier New"/>
                <a:sym typeface="Courier New"/>
              </a:rPr>
              <a:t>It suggests that adding structured metadata to web pages using metadata schemas for structured data from the collaborative project Schema.org greatly facilitates the process of making training events and materials more FAIR [1.2]. </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B36"/>
                </a:solidFill>
                <a:latin typeface="Courier New"/>
                <a:ea typeface="Courier New"/>
                <a:cs typeface="Courier New"/>
                <a:sym typeface="Courier New"/>
              </a:rPr>
              <a:t>Furthermore, the paper highlights the use of Bioschemas specifications to enrich training resources, allowing for more efficient sharing of structured metadata like prerequisites, target audience, and learning outcomes, which contributes to the FAIRness of the materials [1.3]. </a:t>
            </a:r>
            <a:br>
              <a:rPr b="0" i="0" lang="en" sz="1400" u="none" cap="none" strike="noStrike">
                <a:solidFill>
                  <a:srgbClr val="212B36"/>
                </a:solidFill>
                <a:latin typeface="Courier New"/>
                <a:ea typeface="Courier New"/>
                <a:cs typeface="Courier New"/>
                <a:sym typeface="Courier New"/>
              </a:rPr>
            </a:br>
            <a:endParaRPr b="0" i="0" sz="1400" u="none" cap="none" strike="noStrike">
              <a:solidFill>
                <a:srgbClr val="212B3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B36"/>
                </a:solidFill>
                <a:highlight>
                  <a:schemeClr val="accent6"/>
                </a:highlight>
                <a:latin typeface="Courier New"/>
                <a:ea typeface="Courier New"/>
                <a:cs typeface="Courier New"/>
                <a:sym typeface="Courier New"/>
              </a:rPr>
              <a:t>If you need further details on the specific metrics used to measure FAIRness, the paper does not explicitly mention them.</a:t>
            </a:r>
            <a:endParaRPr b="0" i="0" sz="1400" u="none" cap="none" strike="noStrike">
              <a:solidFill>
                <a:srgbClr val="212B36"/>
              </a:solidFill>
              <a:highlight>
                <a:schemeClr val="accent6"/>
              </a:highlight>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56"/>
          <p:cNvGrpSpPr/>
          <p:nvPr/>
        </p:nvGrpSpPr>
        <p:grpSpPr>
          <a:xfrm>
            <a:off x="106425" y="108050"/>
            <a:ext cx="476700" cy="502500"/>
            <a:chOff x="95250" y="112575"/>
            <a:chExt cx="476700" cy="502500"/>
          </a:xfrm>
        </p:grpSpPr>
        <p:cxnSp>
          <p:nvCxnSpPr>
            <p:cNvPr id="831" name="Google Shape;831;p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32" name="Google Shape;832;p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33" name="Google Shape;833;p56"/>
          <p:cNvGrpSpPr/>
          <p:nvPr/>
        </p:nvGrpSpPr>
        <p:grpSpPr>
          <a:xfrm flipH="1">
            <a:off x="8560875" y="108050"/>
            <a:ext cx="476700" cy="502500"/>
            <a:chOff x="95250" y="112575"/>
            <a:chExt cx="476700" cy="502500"/>
          </a:xfrm>
        </p:grpSpPr>
        <p:cxnSp>
          <p:nvCxnSpPr>
            <p:cNvPr id="834" name="Google Shape;834;p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35" name="Google Shape;835;p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36" name="Google Shape;836;p56"/>
          <p:cNvGrpSpPr/>
          <p:nvPr/>
        </p:nvGrpSpPr>
        <p:grpSpPr>
          <a:xfrm rot="-5400000">
            <a:off x="106425" y="4557750"/>
            <a:ext cx="476700" cy="502500"/>
            <a:chOff x="95250" y="112575"/>
            <a:chExt cx="476700" cy="502500"/>
          </a:xfrm>
        </p:grpSpPr>
        <p:cxnSp>
          <p:nvCxnSpPr>
            <p:cNvPr id="837" name="Google Shape;837;p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38" name="Google Shape;838;p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grpSp>
        <p:nvGrpSpPr>
          <p:cNvPr id="839" name="Google Shape;839;p56"/>
          <p:cNvGrpSpPr/>
          <p:nvPr/>
        </p:nvGrpSpPr>
        <p:grpSpPr>
          <a:xfrm rot="10800000">
            <a:off x="8560875" y="4557750"/>
            <a:ext cx="476700" cy="502500"/>
            <a:chOff x="95250" y="112575"/>
            <a:chExt cx="476700" cy="502500"/>
          </a:xfrm>
        </p:grpSpPr>
        <p:cxnSp>
          <p:nvCxnSpPr>
            <p:cNvPr id="840" name="Google Shape;840;p56"/>
            <p:cNvCxnSpPr/>
            <p:nvPr/>
          </p:nvCxnSpPr>
          <p:spPr>
            <a:xfrm>
              <a:off x="95250" y="112575"/>
              <a:ext cx="0" cy="502500"/>
            </a:xfrm>
            <a:prstGeom prst="straightConnector1">
              <a:avLst/>
            </a:prstGeom>
            <a:noFill/>
            <a:ln cap="flat" cmpd="sng" w="38100">
              <a:solidFill>
                <a:srgbClr val="E1D1D7"/>
              </a:solidFill>
              <a:prstDash val="solid"/>
              <a:round/>
              <a:headEnd len="sm" w="sm" type="none"/>
              <a:tailEnd len="sm" w="sm" type="none"/>
            </a:ln>
          </p:spPr>
        </p:cxnSp>
        <p:cxnSp>
          <p:nvCxnSpPr>
            <p:cNvPr id="841" name="Google Shape;841;p56"/>
            <p:cNvCxnSpPr/>
            <p:nvPr/>
          </p:nvCxnSpPr>
          <p:spPr>
            <a:xfrm>
              <a:off x="95250" y="132425"/>
              <a:ext cx="476700" cy="0"/>
            </a:xfrm>
            <a:prstGeom prst="straightConnector1">
              <a:avLst/>
            </a:prstGeom>
            <a:noFill/>
            <a:ln cap="flat" cmpd="sng" w="38100">
              <a:solidFill>
                <a:srgbClr val="E1D1D7"/>
              </a:solidFill>
              <a:prstDash val="solid"/>
              <a:round/>
              <a:headEnd len="sm" w="sm" type="none"/>
              <a:tailEnd len="sm" w="sm" type="none"/>
            </a:ln>
          </p:spPr>
        </p:cxnSp>
      </p:grpSp>
      <p:sp>
        <p:nvSpPr>
          <p:cNvPr id="842" name="Google Shape;842;p56"/>
          <p:cNvSpPr txBox="1"/>
          <p:nvPr/>
        </p:nvSpPr>
        <p:spPr>
          <a:xfrm>
            <a:off x="752488" y="252575"/>
            <a:ext cx="1464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28A24"/>
                </a:solidFill>
                <a:latin typeface="JetBrains Mono Light"/>
                <a:ea typeface="JetBrains Mono Light"/>
                <a:cs typeface="JetBrains Mono Light"/>
                <a:sym typeface="JetBrains Mono Light"/>
              </a:rPr>
              <a:t>PROMPT</a:t>
            </a:r>
            <a:endParaRPr b="0" i="0" sz="1800" u="none" cap="none" strike="noStrike">
              <a:solidFill>
                <a:srgbClr val="F28A24"/>
              </a:solidFill>
              <a:latin typeface="JetBrains Mono Light"/>
              <a:ea typeface="JetBrains Mono Light"/>
              <a:cs typeface="JetBrains Mono Light"/>
              <a:sym typeface="JetBrains Mono Light"/>
            </a:endParaRPr>
          </a:p>
        </p:txBody>
      </p:sp>
      <p:sp>
        <p:nvSpPr>
          <p:cNvPr id="843" name="Google Shape;843;p56"/>
          <p:cNvSpPr txBox="1"/>
          <p:nvPr/>
        </p:nvSpPr>
        <p:spPr>
          <a:xfrm>
            <a:off x="1887600" y="221825"/>
            <a:ext cx="6548700" cy="800400"/>
          </a:xfrm>
          <a:prstGeom prst="rect">
            <a:avLst/>
          </a:prstGeom>
          <a:noFill/>
          <a:ln cap="flat" cmpd="sng" w="9525">
            <a:solidFill>
              <a:srgbClr val="DBA3B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 How can you implement the Bioschemas annotation for training events?</a:t>
            </a:r>
            <a:endParaRPr b="0" i="0" sz="2000" u="none" cap="none" strike="noStrike">
              <a:solidFill>
                <a:schemeClr val="lt1"/>
              </a:solidFill>
              <a:latin typeface="Arial"/>
              <a:ea typeface="Arial"/>
              <a:cs typeface="Arial"/>
              <a:sym typeface="Arial"/>
            </a:endParaRPr>
          </a:p>
        </p:txBody>
      </p:sp>
      <p:sp>
        <p:nvSpPr>
          <p:cNvPr id="844" name="Google Shape;844;p56"/>
          <p:cNvSpPr txBox="1"/>
          <p:nvPr/>
        </p:nvSpPr>
        <p:spPr>
          <a:xfrm>
            <a:off x="667000" y="1073738"/>
            <a:ext cx="8067000" cy="3848100"/>
          </a:xfrm>
          <a:prstGeom prst="rect">
            <a:avLst/>
          </a:prstGeom>
          <a:solidFill>
            <a:schemeClr val="lt1"/>
          </a:solidFill>
          <a:ln cap="flat" cmpd="sng" w="19050">
            <a:solidFill>
              <a:srgbClr val="DBA3B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212B36"/>
                </a:solidFill>
                <a:latin typeface="Courier New"/>
                <a:ea typeface="Courier New"/>
                <a:cs typeface="Courier New"/>
                <a:sym typeface="Courier New"/>
              </a:rPr>
              <a:t>You can implement the Bioschemas annotation for training events by manually or automatically registering training resources in the ELIXIR Training eSupport System (TeSS). The paper provides detailed protocols for both methods. For manual registration, it is important to describe and annotate training resources using relevant controlled vocabularies, taxonomies, thesauruses, or ontologies to reduce ambiguity and facilitate discovery and retrieval of information [1.1]. </a:t>
            </a:r>
            <a:br>
              <a:rPr b="0" i="0" lang="en" sz="1400" u="none" cap="none" strike="noStrike">
                <a:solidFill>
                  <a:srgbClr val="212B36"/>
                </a:solidFill>
                <a:latin typeface="Courier New"/>
                <a:ea typeface="Courier New"/>
                <a:cs typeface="Courier New"/>
                <a:sym typeface="Courier New"/>
              </a:rPr>
            </a:br>
            <a:br>
              <a:rPr b="0" i="0" lang="en" sz="1400" u="none" cap="none" strike="noStrike">
                <a:solidFill>
                  <a:srgbClr val="212B36"/>
                </a:solidFill>
                <a:latin typeface="Courier New"/>
                <a:ea typeface="Courier New"/>
                <a:cs typeface="Courier New"/>
                <a:sym typeface="Courier New"/>
              </a:rPr>
            </a:br>
            <a:r>
              <a:rPr b="0" i="0" lang="en" sz="1400" u="none" cap="none" strike="noStrike">
                <a:solidFill>
                  <a:srgbClr val="212B36"/>
                </a:solidFill>
                <a:latin typeface="Courier New"/>
                <a:ea typeface="Courier New"/>
                <a:cs typeface="Courier New"/>
                <a:sym typeface="Courier New"/>
              </a:rPr>
              <a:t>For automatic registration, the paper recommends using the recently released specifications for Course, CourseInstance, and TrainingMaterial to collect structured metadata, which are community-endorsed standards used in the automatic collection of training resources [1.2]. </a:t>
            </a:r>
            <a:br>
              <a:rPr b="0" i="0" lang="en" sz="1400" u="none" cap="none" strike="noStrike">
                <a:solidFill>
                  <a:srgbClr val="212B36"/>
                </a:solidFill>
                <a:latin typeface="Courier New"/>
                <a:ea typeface="Courier New"/>
                <a:cs typeface="Courier New"/>
                <a:sym typeface="Courier New"/>
              </a:rPr>
            </a:br>
            <a:br>
              <a:rPr b="0" i="0" lang="en" sz="1400" u="none" cap="none" strike="noStrike">
                <a:solidFill>
                  <a:srgbClr val="212B36"/>
                </a:solidFill>
                <a:latin typeface="Courier New"/>
                <a:ea typeface="Courier New"/>
                <a:cs typeface="Courier New"/>
                <a:sym typeface="Courier New"/>
              </a:rPr>
            </a:br>
            <a:r>
              <a:rPr b="0" i="0" lang="en" sz="1400" u="none" cap="none" strike="noStrike">
                <a:solidFill>
                  <a:srgbClr val="212B36"/>
                </a:solidFill>
                <a:latin typeface="Courier New"/>
                <a:ea typeface="Courier New"/>
                <a:cs typeface="Courier New"/>
                <a:sym typeface="Courier New"/>
              </a:rPr>
              <a:t>These standards offer guidance to content providers on how to enrich their training resources to allow for more efficient sharing of structured metadata like prerequisites, target audience, and learning outcomes [1.2].</a:t>
            </a:r>
            <a:endParaRPr b="0" i="0" sz="1400" u="none" cap="none" strike="noStrike">
              <a:solidFill>
                <a:srgbClr val="212B36"/>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60"/>
          <p:cNvGrpSpPr/>
          <p:nvPr/>
        </p:nvGrpSpPr>
        <p:grpSpPr>
          <a:xfrm>
            <a:off x="447467" y="2768048"/>
            <a:ext cx="7890181" cy="1581631"/>
            <a:chOff x="1820487" y="3186927"/>
            <a:chExt cx="4796171" cy="1581631"/>
          </a:xfrm>
        </p:grpSpPr>
        <p:pic>
          <p:nvPicPr>
            <p:cNvPr descr="Plate with solid fill" id="850" name="Google Shape;850;p60"/>
            <p:cNvPicPr preferRelativeResize="0"/>
            <p:nvPr/>
          </p:nvPicPr>
          <p:blipFill rotWithShape="1">
            <a:blip r:embed="rId3">
              <a:alphaModFix/>
            </a:blip>
            <a:srcRect b="0" l="0" r="0" t="0"/>
            <a:stretch/>
          </p:blipFill>
          <p:spPr>
            <a:xfrm>
              <a:off x="1820487" y="3186927"/>
              <a:ext cx="4796171" cy="1581631"/>
            </a:xfrm>
            <a:prstGeom prst="rect">
              <a:avLst/>
            </a:prstGeom>
            <a:noFill/>
            <a:ln>
              <a:noFill/>
            </a:ln>
          </p:spPr>
        </p:pic>
        <p:sp>
          <p:nvSpPr>
            <p:cNvPr id="851" name="Google Shape;851;p60"/>
            <p:cNvSpPr txBox="1"/>
            <p:nvPr/>
          </p:nvSpPr>
          <p:spPr>
            <a:xfrm>
              <a:off x="3794843" y="3905273"/>
              <a:ext cx="10807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Human QC</a:t>
              </a:r>
              <a:endParaRPr/>
            </a:p>
          </p:txBody>
        </p:sp>
      </p:grpSp>
      <p:sp>
        <p:nvSpPr>
          <p:cNvPr id="852" name="Google Shape;852;p60"/>
          <p:cNvSpPr txBox="1"/>
          <p:nvPr/>
        </p:nvSpPr>
        <p:spPr>
          <a:xfrm>
            <a:off x="127449" y="134150"/>
            <a:ext cx="8469409" cy="677078"/>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Oswald"/>
                <a:ea typeface="Oswald"/>
                <a:cs typeface="Oswald"/>
                <a:sym typeface="Oswald"/>
              </a:rPr>
              <a:t>HITL Writing – </a:t>
            </a:r>
            <a:r>
              <a:rPr lang="en" sz="3200">
                <a:solidFill>
                  <a:schemeClr val="dk1"/>
                </a:solidFill>
                <a:latin typeface="Oswald"/>
                <a:ea typeface="Oswald"/>
                <a:cs typeface="Oswald"/>
                <a:sym typeface="Oswald"/>
              </a:rPr>
              <a:t>“</a:t>
            </a:r>
            <a:r>
              <a:rPr b="0" i="0" lang="en" sz="3200" u="none" cap="none" strike="noStrike">
                <a:solidFill>
                  <a:schemeClr val="dk1"/>
                </a:solidFill>
                <a:latin typeface="Oswald"/>
                <a:ea typeface="Oswald"/>
                <a:cs typeface="Oswald"/>
                <a:sym typeface="Oswald"/>
              </a:rPr>
              <a:t>AI</a:t>
            </a:r>
            <a:r>
              <a:rPr lang="en" sz="3200">
                <a:solidFill>
                  <a:schemeClr val="dk1"/>
                </a:solidFill>
                <a:latin typeface="Oswald"/>
                <a:ea typeface="Oswald"/>
                <a:cs typeface="Oswald"/>
                <a:sym typeface="Oswald"/>
              </a:rPr>
              <a:t>”</a:t>
            </a:r>
            <a:r>
              <a:rPr b="0" i="0" lang="en" sz="3200" u="none" cap="none" strike="noStrike">
                <a:solidFill>
                  <a:schemeClr val="dk1"/>
                </a:solidFill>
                <a:latin typeface="Oswald"/>
                <a:ea typeface="Oswald"/>
                <a:cs typeface="Oswald"/>
                <a:sym typeface="Oswald"/>
              </a:rPr>
              <a:t> sandwich with human quality control</a:t>
            </a:r>
            <a:endParaRPr b="0" i="0" sz="3200" u="none" cap="none" strike="noStrike">
              <a:solidFill>
                <a:schemeClr val="dk1"/>
              </a:solidFill>
              <a:latin typeface="Oswald"/>
              <a:ea typeface="Oswald"/>
              <a:cs typeface="Oswald"/>
              <a:sym typeface="Oswald"/>
            </a:endParaRPr>
          </a:p>
        </p:txBody>
      </p:sp>
      <p:sp>
        <p:nvSpPr>
          <p:cNvPr id="853" name="Google Shape;853;p60"/>
          <p:cNvSpPr/>
          <p:nvPr/>
        </p:nvSpPr>
        <p:spPr>
          <a:xfrm>
            <a:off x="1984948" y="1597679"/>
            <a:ext cx="4422000" cy="547200"/>
          </a:xfrm>
          <a:prstGeom prst="round2SameRect">
            <a:avLst>
              <a:gd fmla="val 16667" name="adj1"/>
              <a:gd fmla="val 0" name="adj2"/>
            </a:avLst>
          </a:prstGeom>
          <a:solidFill>
            <a:srgbClr val="F38A24"/>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AI Exploration</a:t>
            </a:r>
            <a:endParaRPr/>
          </a:p>
        </p:txBody>
      </p:sp>
      <p:sp>
        <p:nvSpPr>
          <p:cNvPr id="854" name="Google Shape;854;p60"/>
          <p:cNvSpPr/>
          <p:nvPr/>
        </p:nvSpPr>
        <p:spPr>
          <a:xfrm>
            <a:off x="1984948" y="2867174"/>
            <a:ext cx="4422000" cy="547200"/>
          </a:xfrm>
          <a:prstGeom prst="round2SameRect">
            <a:avLst>
              <a:gd fmla="val 16667" name="adj1"/>
              <a:gd fmla="val 0" name="adj2"/>
            </a:avLst>
          </a:prstGeom>
          <a:solidFill>
            <a:srgbClr val="F38A24"/>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AI supports feedback</a:t>
            </a:r>
            <a:endParaRPr/>
          </a:p>
        </p:txBody>
      </p:sp>
      <p:sp>
        <p:nvSpPr>
          <p:cNvPr id="855" name="Google Shape;855;p60"/>
          <p:cNvSpPr/>
          <p:nvPr/>
        </p:nvSpPr>
        <p:spPr>
          <a:xfrm>
            <a:off x="1744288" y="2168435"/>
            <a:ext cx="4796172" cy="677052"/>
          </a:xfrm>
          <a:prstGeom prst="cloud">
            <a:avLst/>
          </a:prstGeom>
          <a:solidFill>
            <a:srgbClr val="00B0F0"/>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Human Drafting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06351b6c07_0_600"/>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rgbClr val="F3F3F3"/>
                </a:solidFill>
                <a:latin typeface="Oswald"/>
                <a:ea typeface="Oswald"/>
                <a:cs typeface="Oswald"/>
                <a:sym typeface="Oswald"/>
              </a:rPr>
              <a:t>Some practical guidelines</a:t>
            </a:r>
            <a:endParaRPr b="0" i="0" sz="3200" u="none" cap="none" strike="noStrike">
              <a:solidFill>
                <a:srgbClr val="F3F3F3"/>
              </a:solidFill>
              <a:latin typeface="Oswald"/>
              <a:ea typeface="Oswald"/>
              <a:cs typeface="Oswald"/>
              <a:sym typeface="Oswald"/>
            </a:endParaRPr>
          </a:p>
        </p:txBody>
      </p:sp>
      <p:pic>
        <p:nvPicPr>
          <p:cNvPr id="106" name="Google Shape;106;g306351b6c07_0_600"/>
          <p:cNvPicPr preferRelativeResize="0"/>
          <p:nvPr/>
        </p:nvPicPr>
        <p:blipFill>
          <a:blip r:embed="rId3">
            <a:alphaModFix/>
          </a:blip>
          <a:stretch>
            <a:fillRect/>
          </a:stretch>
        </p:blipFill>
        <p:spPr>
          <a:xfrm>
            <a:off x="1280975" y="811250"/>
            <a:ext cx="5776061" cy="40274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9"/>
          <p:cNvSpPr txBox="1"/>
          <p:nvPr/>
        </p:nvSpPr>
        <p:spPr>
          <a:xfrm>
            <a:off x="153600" y="88750"/>
            <a:ext cx="80688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Story telling – write and illustrate an article</a:t>
            </a:r>
            <a:endParaRPr b="0" i="0" sz="3200" u="none" cap="none" strike="noStrike">
              <a:solidFill>
                <a:srgbClr val="F3F3F3"/>
              </a:solidFill>
              <a:latin typeface="Oswald"/>
              <a:ea typeface="Oswald"/>
              <a:cs typeface="Oswald"/>
              <a:sym typeface="Oswald"/>
            </a:endParaRPr>
          </a:p>
        </p:txBody>
      </p:sp>
      <p:sp>
        <p:nvSpPr>
          <p:cNvPr id="861" name="Google Shape;861;p59"/>
          <p:cNvSpPr txBox="1"/>
          <p:nvPr/>
        </p:nvSpPr>
        <p:spPr>
          <a:xfrm>
            <a:off x="931950" y="962911"/>
            <a:ext cx="7280100" cy="3706500"/>
          </a:xfrm>
          <a:prstGeom prst="rect">
            <a:avLst/>
          </a:prstGeom>
          <a:noFill/>
          <a:ln>
            <a:noFill/>
          </a:ln>
        </p:spPr>
        <p:txBody>
          <a:bodyPr anchorCtr="0" anchor="t" bIns="91425" lIns="91425" spcFirstLastPara="1" rIns="91425" wrap="square" tIns="91425">
            <a:spAutoFit/>
          </a:bodyPr>
          <a:lstStyle/>
          <a:p>
            <a:pPr indent="-234950" lvl="0" marL="457200" marR="0" rtl="0" algn="l">
              <a:lnSpc>
                <a:spcPct val="115000"/>
              </a:lnSpc>
              <a:spcBef>
                <a:spcPts val="120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The qualities of a good research report</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The preliminary phase: purpose, audience and contents</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Structuring a research report</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Parts of a research report</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Proposal writing</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Writing the research report of proposal</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Visual appearance</a:t>
            </a:r>
            <a:endParaRPr b="0" i="0" sz="1400" u="none" cap="none" strike="noStrike">
              <a:solidFill>
                <a:srgbClr val="F3F3F3"/>
              </a:solidFill>
              <a:latin typeface="Open Sans"/>
              <a:ea typeface="Open Sans"/>
              <a:cs typeface="Open Sans"/>
              <a:sym typeface="Open Sans"/>
            </a:endParaRPr>
          </a:p>
          <a:p>
            <a:pPr indent="-234950" lvl="0" marL="457200" marR="0" rtl="0" algn="l">
              <a:lnSpc>
                <a:spcPct val="115000"/>
              </a:lnSpc>
              <a:spcBef>
                <a:spcPts val="0"/>
              </a:spcBef>
              <a:spcAft>
                <a:spcPts val="0"/>
              </a:spcAft>
              <a:buClr>
                <a:schemeClr val="dk1"/>
              </a:buClr>
              <a:buSzPts val="100"/>
              <a:buFont typeface="Arial"/>
              <a:buChar char="●"/>
            </a:pPr>
            <a:r>
              <a:rPr b="0" i="0" lang="en" sz="1400" u="none" cap="none" strike="noStrike">
                <a:solidFill>
                  <a:srgbClr val="F3F3F3"/>
                </a:solidFill>
                <a:latin typeface="Open Sans"/>
                <a:ea typeface="Open Sans"/>
                <a:cs typeface="Open Sans"/>
                <a:sym typeface="Open Sans"/>
              </a:rPr>
              <a:t>Academic posters</a:t>
            </a:r>
            <a:endParaRPr b="0" i="0" sz="1400" u="none" cap="none" strike="noStrike">
              <a:solidFill>
                <a:srgbClr val="F3F3F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b="0" i="0" lang="en" sz="1800" u="none" cap="none" strike="noStrike">
                <a:solidFill>
                  <a:srgbClr val="F3F3F3"/>
                </a:solidFill>
                <a:latin typeface="Oswald"/>
                <a:ea typeface="Oswald"/>
                <a:cs typeface="Oswald"/>
                <a:sym typeface="Oswald"/>
              </a:rPr>
              <a:t>We recommend our courses on </a:t>
            </a:r>
            <a:br>
              <a:rPr b="0" i="0" lang="en" sz="1800" u="none" cap="none" strike="noStrike">
                <a:solidFill>
                  <a:srgbClr val="F3F3F3"/>
                </a:solidFill>
                <a:latin typeface="Oswald"/>
                <a:ea typeface="Oswald"/>
                <a:cs typeface="Oswald"/>
                <a:sym typeface="Oswald"/>
              </a:rPr>
            </a:br>
            <a:r>
              <a:rPr b="0" i="0" lang="en" sz="1800" u="none" cap="none" strike="noStrike">
                <a:solidFill>
                  <a:srgbClr val="F3F3F3"/>
                </a:solidFill>
                <a:latin typeface="Oswald"/>
                <a:ea typeface="Oswald"/>
                <a:cs typeface="Oswald"/>
                <a:sym typeface="Oswald"/>
              </a:rPr>
              <a:t>        	</a:t>
            </a:r>
            <a:r>
              <a:rPr b="0" i="0" lang="en" sz="1800" u="sng" cap="none" strike="noStrike">
                <a:solidFill>
                  <a:schemeClr val="hlink"/>
                </a:solidFill>
                <a:latin typeface="Oswald"/>
                <a:ea typeface="Oswald"/>
                <a:cs typeface="Oswald"/>
                <a:sym typeface="Oswald"/>
                <a:hlinkClick r:id="rId3"/>
              </a:rPr>
              <a:t>Scientific writing</a:t>
            </a:r>
            <a:br>
              <a:rPr b="0" i="0" lang="en" sz="1800" u="sng" cap="none" strike="noStrike">
                <a:solidFill>
                  <a:schemeClr val="hlink"/>
                </a:solidFill>
                <a:latin typeface="Oswald"/>
                <a:ea typeface="Oswald"/>
                <a:cs typeface="Oswald"/>
                <a:sym typeface="Oswald"/>
              </a:rPr>
            </a:br>
            <a:r>
              <a:rPr lang="en" sz="1800" u="sng">
                <a:solidFill>
                  <a:schemeClr val="hlink"/>
                </a:solidFill>
                <a:latin typeface="Oswald"/>
                <a:ea typeface="Oswald"/>
                <a:cs typeface="Oswald"/>
                <a:sym typeface="Oswald"/>
              </a:rPr>
              <a:t>	</a:t>
            </a:r>
            <a:r>
              <a:rPr b="0" i="0" lang="en" sz="1800" u="sng" cap="none" strike="noStrike">
                <a:solidFill>
                  <a:schemeClr val="accent5"/>
                </a:solidFill>
                <a:latin typeface="Oswald"/>
                <a:ea typeface="Oswald"/>
                <a:cs typeface="Oswald"/>
                <a:sym typeface="Oswald"/>
                <a:hlinkClick r:id="rId4">
                  <a:extLst>
                    <a:ext uri="{A12FA001-AC4F-418D-AE19-62706E023703}">
                      <ahyp:hlinkClr val="tx"/>
                    </a:ext>
                  </a:extLst>
                </a:hlinkClick>
              </a:rPr>
              <a:t>Show don't tell</a:t>
            </a:r>
            <a:br>
              <a:rPr lang="en" sz="1800">
                <a:solidFill>
                  <a:srgbClr val="F3F3F3"/>
                </a:solidFill>
                <a:latin typeface="Oswald"/>
                <a:ea typeface="Oswald"/>
                <a:cs typeface="Oswald"/>
                <a:sym typeface="Oswald"/>
              </a:rPr>
            </a:br>
            <a:r>
              <a:rPr lang="en" sz="1800">
                <a:solidFill>
                  <a:srgbClr val="F3F3F3"/>
                </a:solidFill>
                <a:latin typeface="Oswald"/>
                <a:ea typeface="Oswald"/>
                <a:cs typeface="Oswald"/>
                <a:sym typeface="Oswald"/>
              </a:rPr>
              <a:t>        	</a:t>
            </a:r>
            <a:r>
              <a:rPr lang="en" sz="1800" u="sng">
                <a:solidFill>
                  <a:schemeClr val="accent5"/>
                </a:solidFill>
                <a:latin typeface="Oswald"/>
                <a:ea typeface="Oswald"/>
                <a:cs typeface="Oswald"/>
                <a:sym typeface="Oswald"/>
                <a:hlinkClick r:id="rId5">
                  <a:extLst>
                    <a:ext uri="{A12FA001-AC4F-418D-AE19-62706E023703}">
                      <ahyp:hlinkClr val="tx"/>
                    </a:ext>
                  </a:extLst>
                </a:hlinkClick>
              </a:rPr>
              <a:t>Gimp and Inkscape</a:t>
            </a:r>
            <a:endParaRPr sz="1800">
              <a:solidFill>
                <a:srgbClr val="F3F3F3"/>
              </a:solidFill>
              <a:latin typeface="Oswald"/>
              <a:ea typeface="Oswald"/>
              <a:cs typeface="Oswald"/>
              <a:sym typeface="Oswa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1"/>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Catchy titles for your grant, figure or slide</a:t>
            </a:r>
            <a:endParaRPr b="0" i="0" sz="1400" u="none" cap="none" strike="noStrike">
              <a:solidFill>
                <a:srgbClr val="000000"/>
              </a:solidFill>
              <a:latin typeface="Arial"/>
              <a:ea typeface="Arial"/>
              <a:cs typeface="Arial"/>
              <a:sym typeface="Arial"/>
            </a:endParaRPr>
          </a:p>
        </p:txBody>
      </p:sp>
      <p:sp>
        <p:nvSpPr>
          <p:cNvPr id="867" name="Google Shape;867;p61"/>
          <p:cNvSpPr txBox="1"/>
          <p:nvPr/>
        </p:nvSpPr>
        <p:spPr>
          <a:xfrm>
            <a:off x="425954" y="846486"/>
            <a:ext cx="8110500" cy="4321153"/>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1200"/>
              </a:spcBef>
              <a:spcAft>
                <a:spcPts val="0"/>
              </a:spcAft>
              <a:buClr>
                <a:srgbClr val="000000"/>
              </a:buClr>
              <a:buSzPts val="1000"/>
              <a:buFont typeface="Arial"/>
              <a:buNone/>
            </a:pPr>
            <a:r>
              <a:rPr b="1" i="0" lang="en" sz="1000" u="none" cap="none" strike="noStrike">
                <a:solidFill>
                  <a:srgbClr val="FF9900"/>
                </a:solidFill>
                <a:latin typeface="Quattrocento Sans"/>
                <a:ea typeface="Quattrocento Sans"/>
                <a:cs typeface="Quattrocento Sans"/>
                <a:sym typeface="Quattrocento Sans"/>
              </a:rPr>
              <a:t>☑ An active title </a:t>
            </a:r>
            <a:r>
              <a:rPr b="1" i="0" lang="en" sz="1000" u="none" cap="none" strike="noStrike">
                <a:solidFill>
                  <a:srgbClr val="FF9900"/>
                </a:solidFill>
                <a:latin typeface="Calibri"/>
                <a:ea typeface="Calibri"/>
                <a:cs typeface="Calibri"/>
                <a:sym typeface="Calibri"/>
              </a:rPr>
              <a:t>for your grant, your figure, your slide</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Please now come up with five different titles for this project. Please consider the audience and make the titles in the structure of "SUBJECT VERB OBJECT". The subject should be the most important element of the project, something that is unique to this project. The verb should be in ACTIVE form, i.e. the title should be a statement, and be as specific as possible. Please provide five titles that are as diverse as possible so that we have a range to choose from. </a:t>
            </a:r>
            <a:br>
              <a:rPr b="1" i="0" lang="en" sz="1000" u="none" cap="none" strike="noStrike">
                <a:solidFill>
                  <a:srgbClr val="FF9900"/>
                </a:solidFill>
                <a:latin typeface="Calibri"/>
                <a:ea typeface="Calibri"/>
                <a:cs typeface="Calibri"/>
                <a:sym typeface="Calibri"/>
              </a:rPr>
            </a:br>
            <a:r>
              <a:rPr b="1" i="0" lang="en" sz="1000" u="none" cap="none" strike="noStrike">
                <a:solidFill>
                  <a:srgbClr val="FF9900"/>
                </a:solidFill>
                <a:latin typeface="Calibri"/>
                <a:ea typeface="Calibri"/>
                <a:cs typeface="Calibri"/>
                <a:sym typeface="Calibri"/>
              </a:rPr>
              <a:t>1.Express only one idea or subject in your title.</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2.Put an important word first in the title.</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3.The title should be a statement, i.e. include a verb.</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4.A title should be the fewest possible words that accurately describe the content of the paper (the recommended length is 10 - 12 words).</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5.Use simple word orders and common word combinations.</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6.Be as descriptive as possible and use specific rather than general terms (specific drug name rather than just the class of drug).</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7.Write names in full, avoid using abbreviations and acronyms.</a:t>
            </a:r>
            <a:endParaRPr b="1" i="0" sz="1000" u="none" cap="none" strike="noStrike">
              <a:solidFill>
                <a:srgbClr val="FF9900"/>
              </a:solidFill>
              <a:latin typeface="Calibri"/>
              <a:ea typeface="Calibri"/>
              <a:cs typeface="Calibri"/>
              <a:sym typeface="Calibri"/>
            </a:endParaRPr>
          </a:p>
          <a:p>
            <a:pPr indent="0" lvl="0" marL="0" marR="0" rtl="0" algn="l">
              <a:lnSpc>
                <a:spcPct val="120000"/>
              </a:lnSpc>
              <a:spcBef>
                <a:spcPts val="1200"/>
              </a:spcBef>
              <a:spcAft>
                <a:spcPts val="1200"/>
              </a:spcAft>
              <a:buClr>
                <a:srgbClr val="000000"/>
              </a:buClr>
              <a:buSzPts val="1000"/>
              <a:buFont typeface="Arial"/>
              <a:buNone/>
            </a:pPr>
            <a:r>
              <a:rPr b="1" i="0" lang="en" sz="1000" u="none" cap="none" strike="noStrike">
                <a:solidFill>
                  <a:srgbClr val="FF9900"/>
                </a:solidFill>
                <a:latin typeface="Calibri"/>
                <a:ea typeface="Calibri"/>
                <a:cs typeface="Calibri"/>
                <a:sym typeface="Calibri"/>
              </a:rPr>
              <a:t>8.Use key words which highlight the main content of your manuscript and can be understood, indexed, and retrieved by a database search.</a:t>
            </a:r>
            <a:br>
              <a:rPr b="1" i="0" lang="en" sz="1000" u="none" cap="none" strike="noStrike">
                <a:solidFill>
                  <a:srgbClr val="FF9900"/>
                </a:solidFill>
                <a:latin typeface="Calibri"/>
                <a:ea typeface="Calibri"/>
                <a:cs typeface="Calibri"/>
                <a:sym typeface="Calibri"/>
              </a:rPr>
            </a:br>
            <a:br>
              <a:rPr b="1" i="0" lang="en" sz="1000" u="none" cap="none" strike="noStrike">
                <a:solidFill>
                  <a:srgbClr val="FF9900"/>
                </a:solidFill>
                <a:latin typeface="Calibri"/>
                <a:ea typeface="Calibri"/>
                <a:cs typeface="Calibri"/>
                <a:sym typeface="Calibri"/>
              </a:rPr>
            </a:br>
            <a:endParaRPr b="1" i="0" sz="1000" u="none" cap="none" strike="noStrike">
              <a:solidFill>
                <a:srgbClr val="FF99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4"/>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Feedback on your drafts</a:t>
            </a:r>
            <a:endParaRPr b="0" i="0" sz="1400" u="none" cap="none" strike="noStrike">
              <a:solidFill>
                <a:srgbClr val="000000"/>
              </a:solidFill>
              <a:latin typeface="Arial"/>
              <a:ea typeface="Arial"/>
              <a:cs typeface="Arial"/>
              <a:sym typeface="Arial"/>
            </a:endParaRPr>
          </a:p>
        </p:txBody>
      </p:sp>
      <p:sp>
        <p:nvSpPr>
          <p:cNvPr id="873" name="Google Shape;873;p64"/>
          <p:cNvSpPr txBox="1"/>
          <p:nvPr/>
        </p:nvSpPr>
        <p:spPr>
          <a:xfrm>
            <a:off x="626866" y="1252739"/>
            <a:ext cx="6300600" cy="23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br>
              <a:rPr b="1" i="0" lang="en" sz="1200" u="sng" cap="none" strike="noStrike">
                <a:solidFill>
                  <a:schemeClr val="lt1"/>
                </a:solidFill>
                <a:latin typeface="Open Sans"/>
                <a:ea typeface="Open Sans"/>
                <a:cs typeface="Open Sans"/>
                <a:sym typeface="Open Sans"/>
                <a:hlinkClick r:id="rId3">
                  <a:extLst>
                    <a:ext uri="{A12FA001-AC4F-418D-AE19-62706E023703}">
                      <ahyp:hlinkClr val="tx"/>
                    </a:ext>
                  </a:extLst>
                </a:hlinkClick>
              </a:rPr>
            </a:br>
            <a:r>
              <a:rPr b="0" i="0" lang="en" sz="1200" u="none" cap="none" strike="noStrike">
                <a:solidFill>
                  <a:schemeClr val="lt1"/>
                </a:solidFill>
                <a:latin typeface="Open Sans"/>
                <a:ea typeface="Open Sans"/>
                <a:cs typeface="Open Sans"/>
                <a:sym typeface="Open Sans"/>
              </a:rPr>
              <a:t>F</a:t>
            </a:r>
            <a:r>
              <a:rPr lang="en" sz="1200">
                <a:solidFill>
                  <a:schemeClr val="lt1"/>
                </a:solidFill>
                <a:latin typeface="Open Sans"/>
                <a:ea typeface="Open Sans"/>
                <a:cs typeface="Open Sans"/>
                <a:sym typeface="Open Sans"/>
              </a:rPr>
              <a:t>low</a:t>
            </a:r>
            <a:r>
              <a:rPr b="0" i="0" lang="en" sz="1200" u="none" cap="none" strike="noStrike">
                <a:solidFill>
                  <a:schemeClr val="lt1"/>
                </a:solidFill>
                <a:latin typeface="Open Sans"/>
                <a:ea typeface="Open Sans"/>
                <a:cs typeface="Open Sans"/>
                <a:sym typeface="Open Sans"/>
              </a:rPr>
              <a:t>-level details (check on approaches)</a:t>
            </a:r>
            <a:endParaRPr/>
          </a:p>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Structure and organization</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Coherence and cohesion</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Argumentation and support</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Integration of research</a:t>
            </a:r>
            <a:endParaRPr/>
          </a:p>
        </p:txBody>
      </p:sp>
      <p:sp>
        <p:nvSpPr>
          <p:cNvPr id="874" name="Google Shape;874;p64"/>
          <p:cNvSpPr txBox="1"/>
          <p:nvPr/>
        </p:nvSpPr>
        <p:spPr>
          <a:xfrm>
            <a:off x="4632691" y="1460347"/>
            <a:ext cx="3678984" cy="1960793"/>
          </a:xfrm>
          <a:prstGeom prst="rect">
            <a:avLst/>
          </a:prstGeom>
          <a:noFill/>
          <a:ln>
            <a:noFill/>
          </a:ln>
        </p:spPr>
        <p:txBody>
          <a:bodyPr anchorCtr="0" anchor="t" bIns="45700" lIns="91425" spcFirstLastPara="1" rIns="91425" wrap="square" tIns="45700">
            <a:spAutoFit/>
          </a:bodyPr>
          <a:lstStyle/>
          <a:p>
            <a:pPr indent="0" lvl="2" marL="247650" marR="0" rtl="0" algn="l">
              <a:lnSpc>
                <a:spcPct val="150000"/>
              </a:lnSpc>
              <a:spcBef>
                <a:spcPts val="0"/>
              </a:spcBef>
              <a:spcAft>
                <a:spcPts val="0"/>
              </a:spcAft>
              <a:buNone/>
            </a:pPr>
            <a:r>
              <a:rPr b="0" i="0" lang="en" sz="1200" u="none" cap="none" strike="noStrike">
                <a:solidFill>
                  <a:schemeClr val="lt1"/>
                </a:solidFill>
                <a:latin typeface="Open Sans"/>
                <a:ea typeface="Open Sans"/>
                <a:cs typeface="Open Sans"/>
                <a:sym typeface="Open Sans"/>
              </a:rPr>
              <a:t>Accuracy-level details (Grammarly)</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Grammar and syntax</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Punctuation and spelling</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Word choice</a:t>
            </a:r>
            <a:endParaRPr/>
          </a:p>
          <a:p>
            <a:pPr indent="-209550" lvl="3"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Formatting and style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6"/>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Feedback on your drafts </a:t>
            </a:r>
            <a:endParaRPr b="0" i="0" sz="1400" u="none" cap="none" strike="noStrike">
              <a:solidFill>
                <a:srgbClr val="000000"/>
              </a:solidFill>
              <a:latin typeface="Arial"/>
              <a:ea typeface="Arial"/>
              <a:cs typeface="Arial"/>
              <a:sym typeface="Arial"/>
            </a:endParaRPr>
          </a:p>
        </p:txBody>
      </p:sp>
      <p:sp>
        <p:nvSpPr>
          <p:cNvPr id="880" name="Google Shape;880;p66"/>
          <p:cNvSpPr txBox="1"/>
          <p:nvPr/>
        </p:nvSpPr>
        <p:spPr>
          <a:xfrm>
            <a:off x="656014" y="1277641"/>
            <a:ext cx="782194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The </a:t>
            </a:r>
            <a:r>
              <a:rPr b="0" i="0" lang="en" sz="1400" u="none" cap="none" strike="noStrike">
                <a:solidFill>
                  <a:srgbClr val="F38A24"/>
                </a:solidFill>
                <a:latin typeface="Arial"/>
                <a:ea typeface="Arial"/>
                <a:cs typeface="Arial"/>
                <a:sym typeface="Arial"/>
              </a:rPr>
              <a:t>MEAL</a:t>
            </a:r>
            <a:r>
              <a:rPr b="0" i="0" lang="en" sz="1400" u="none" cap="none" strike="noStrike">
                <a:solidFill>
                  <a:schemeClr val="lt1"/>
                </a:solidFill>
                <a:latin typeface="Arial"/>
                <a:ea typeface="Arial"/>
                <a:cs typeface="Arial"/>
                <a:sym typeface="Arial"/>
              </a:rPr>
              <a:t> Plan is a structured approach to writing and feedback that stands for:</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81" name="Google Shape;881;p66"/>
          <p:cNvSpPr txBox="1"/>
          <p:nvPr/>
        </p:nvSpPr>
        <p:spPr>
          <a:xfrm>
            <a:off x="1026913" y="1754694"/>
            <a:ext cx="6300617" cy="1805592"/>
          </a:xfrm>
          <a:prstGeom prst="rect">
            <a:avLst/>
          </a:prstGeom>
          <a:noFill/>
          <a:ln>
            <a:noFill/>
          </a:ln>
        </p:spPr>
        <p:txBody>
          <a:bodyPr anchorCtr="0" anchor="t" bIns="91425" lIns="91425" spcFirstLastPara="1" rIns="91425" wrap="square" tIns="91425">
            <a:spAutoFit/>
          </a:bodyPr>
          <a:lstStyle/>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rgbClr val="F38A24"/>
                </a:solidFill>
                <a:latin typeface="Open Sans"/>
                <a:ea typeface="Open Sans"/>
                <a:cs typeface="Open Sans"/>
                <a:sym typeface="Open Sans"/>
              </a:rPr>
              <a:t>Main Idea</a:t>
            </a:r>
            <a:r>
              <a:rPr b="0" i="0" lang="en" sz="1200" u="none" cap="none" strike="noStrike">
                <a:solidFill>
                  <a:schemeClr val="lt1"/>
                </a:solidFill>
                <a:latin typeface="Open Sans"/>
                <a:ea typeface="Open Sans"/>
                <a:cs typeface="Open Sans"/>
                <a:sym typeface="Open Sans"/>
              </a:rPr>
              <a:t>: The central argument or point of the paragraph.</a:t>
            </a:r>
            <a:endParaRPr/>
          </a:p>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rgbClr val="F38A24"/>
                </a:solidFill>
                <a:latin typeface="Open Sans"/>
                <a:ea typeface="Open Sans"/>
                <a:cs typeface="Open Sans"/>
                <a:sym typeface="Open Sans"/>
              </a:rPr>
              <a:t>Evidence</a:t>
            </a:r>
            <a:r>
              <a:rPr b="0" i="0" lang="en" sz="1200" u="none" cap="none" strike="noStrike">
                <a:solidFill>
                  <a:schemeClr val="lt1"/>
                </a:solidFill>
                <a:latin typeface="Open Sans"/>
                <a:ea typeface="Open Sans"/>
                <a:cs typeface="Open Sans"/>
                <a:sym typeface="Open Sans"/>
              </a:rPr>
              <a:t>: Supporting details, facts, or data that back up the main idea.</a:t>
            </a:r>
            <a:endParaRPr/>
          </a:p>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rgbClr val="F38A24"/>
                </a:solidFill>
                <a:latin typeface="Open Sans"/>
                <a:ea typeface="Open Sans"/>
                <a:cs typeface="Open Sans"/>
                <a:sym typeface="Open Sans"/>
              </a:rPr>
              <a:t>Analysis</a:t>
            </a:r>
            <a:r>
              <a:rPr b="0" i="0" lang="en" sz="1200" u="none" cap="none" strike="noStrike">
                <a:solidFill>
                  <a:schemeClr val="lt1"/>
                </a:solidFill>
                <a:latin typeface="Open Sans"/>
                <a:ea typeface="Open Sans"/>
                <a:cs typeface="Open Sans"/>
                <a:sym typeface="Open Sans"/>
              </a:rPr>
              <a:t>: Explanation of how the evidence supports the main idea.</a:t>
            </a:r>
            <a:endParaRPr/>
          </a:p>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rgbClr val="F38A24"/>
                </a:solidFill>
                <a:latin typeface="Open Sans"/>
                <a:ea typeface="Open Sans"/>
                <a:cs typeface="Open Sans"/>
                <a:sym typeface="Open Sans"/>
              </a:rPr>
              <a:t>Link</a:t>
            </a:r>
            <a:r>
              <a:rPr b="0" i="0" lang="en" sz="1200" u="none" cap="none" strike="noStrike">
                <a:solidFill>
                  <a:schemeClr val="lt1"/>
                </a:solidFill>
                <a:latin typeface="Open Sans"/>
                <a:ea typeface="Open Sans"/>
                <a:cs typeface="Open Sans"/>
                <a:sym typeface="Open Sans"/>
              </a:rPr>
              <a:t>: Connection to the next paragraph or overall thesis.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7"/>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Abstracts</a:t>
            </a:r>
            <a:endParaRPr b="0" i="0" sz="1400" u="none" cap="none" strike="noStrike">
              <a:solidFill>
                <a:srgbClr val="000000"/>
              </a:solidFill>
              <a:latin typeface="Arial"/>
              <a:ea typeface="Arial"/>
              <a:cs typeface="Arial"/>
              <a:sym typeface="Arial"/>
            </a:endParaRPr>
          </a:p>
        </p:txBody>
      </p:sp>
      <p:sp>
        <p:nvSpPr>
          <p:cNvPr id="887" name="Google Shape;887;p67"/>
          <p:cNvSpPr txBox="1"/>
          <p:nvPr/>
        </p:nvSpPr>
        <p:spPr>
          <a:xfrm>
            <a:off x="676958" y="1283914"/>
            <a:ext cx="6300617" cy="160399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br>
              <a:rPr b="1" i="0" lang="en" sz="1200" u="sng" cap="none" strike="noStrike">
                <a:solidFill>
                  <a:schemeClr val="lt1"/>
                </a:solidFill>
                <a:latin typeface="Open Sans"/>
                <a:ea typeface="Open Sans"/>
                <a:cs typeface="Open Sans"/>
                <a:sym typeface="Open Sans"/>
                <a:hlinkClick r:id="rId3">
                  <a:extLst>
                    <a:ext uri="{A12FA001-AC4F-418D-AE19-62706E023703}">
                      <ahyp:hlinkClr val="tx"/>
                    </a:ext>
                  </a:extLst>
                </a:hlinkClick>
              </a:rPr>
            </a:br>
            <a:r>
              <a:rPr b="0" i="0" lang="en" sz="1400" u="none" cap="none" strike="noStrike">
                <a:solidFill>
                  <a:schemeClr val="lt1"/>
                </a:solidFill>
                <a:latin typeface="Open Sans"/>
                <a:ea typeface="Open Sans"/>
                <a:cs typeface="Open Sans"/>
                <a:sym typeface="Open Sans"/>
              </a:rPr>
              <a:t>If you use GenAI to edit the style, tone, or format of your drafts:</a:t>
            </a:r>
            <a:endParaRPr/>
          </a:p>
          <a:p>
            <a:pPr indent="-209550" lvl="0" marL="457200" marR="0" rtl="0" algn="l">
              <a:lnSpc>
                <a:spcPct val="150000"/>
              </a:lnSpc>
              <a:spcBef>
                <a:spcPts val="100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Consult specific journal, publisher, or funder guidelines</a:t>
            </a:r>
            <a:endParaRPr/>
          </a:p>
          <a:p>
            <a:pPr indent="-209550" lvl="0" marL="457200" marR="0" rtl="0" algn="l">
              <a:lnSpc>
                <a:spcPct val="150000"/>
              </a:lnSpc>
              <a:spcBef>
                <a:spcPts val="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Be prepared to describe in Acknowledgments or Methods section</a:t>
            </a:r>
            <a:endParaRPr/>
          </a:p>
          <a:p>
            <a:pPr indent="-209550" lvl="0" marL="457200" marR="0" rtl="0" algn="l">
              <a:lnSpc>
                <a:spcPct val="150000"/>
              </a:lnSpc>
              <a:spcBef>
                <a:spcPts val="0"/>
              </a:spcBef>
              <a:spcAft>
                <a:spcPts val="0"/>
              </a:spcAft>
              <a:buClr>
                <a:srgbClr val="008080"/>
              </a:buClr>
              <a:buSzPts val="1500"/>
              <a:buFont typeface="JetBrains Mono"/>
              <a:buChar char="⇢"/>
            </a:pPr>
            <a:r>
              <a:rPr b="0" i="0" lang="en" sz="1200" u="none" cap="none" strike="noStrike">
                <a:solidFill>
                  <a:schemeClr val="lt1"/>
                </a:solidFill>
                <a:latin typeface="Open Sans"/>
                <a:ea typeface="Open Sans"/>
                <a:cs typeface="Open Sans"/>
                <a:sym typeface="Open Sans"/>
              </a:rPr>
              <a:t>Save your original draft, prompts, and AI outputs</a:t>
            </a:r>
            <a:endParaRPr b="0" i="0" sz="1200" u="none" cap="none" strike="noStrike">
              <a:solidFill>
                <a:schemeClr val="lt1"/>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306351b6c07_0_545"/>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Graphical abstracts</a:t>
            </a:r>
            <a:endParaRPr b="0" i="0" sz="1400" u="none" cap="none" strike="noStrike">
              <a:solidFill>
                <a:srgbClr val="000000"/>
              </a:solidFill>
              <a:latin typeface="Arial"/>
              <a:ea typeface="Arial"/>
              <a:cs typeface="Arial"/>
              <a:sym typeface="Arial"/>
            </a:endParaRPr>
          </a:p>
        </p:txBody>
      </p:sp>
      <p:sp>
        <p:nvSpPr>
          <p:cNvPr id="893" name="Google Shape;893;g306351b6c07_0_545"/>
          <p:cNvSpPr txBox="1"/>
          <p:nvPr/>
        </p:nvSpPr>
        <p:spPr>
          <a:xfrm>
            <a:off x="465712" y="928600"/>
            <a:ext cx="2967300" cy="35790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1200"/>
              </a:spcBef>
              <a:spcAft>
                <a:spcPts val="0"/>
              </a:spcAft>
              <a:buClr>
                <a:srgbClr val="000000"/>
              </a:buClr>
              <a:buSzPts val="1700"/>
              <a:buFont typeface="Arial"/>
              <a:buNone/>
            </a:pPr>
            <a:r>
              <a:rPr b="1" i="0" lang="en" sz="1700" u="none" cap="none" strike="noStrike">
                <a:solidFill>
                  <a:srgbClr val="FF9900"/>
                </a:solidFill>
                <a:latin typeface="Quattrocento Sans"/>
                <a:ea typeface="Quattrocento Sans"/>
                <a:cs typeface="Quattrocento Sans"/>
                <a:sym typeface="Quattrocento Sans"/>
              </a:rPr>
              <a:t>☑ </a:t>
            </a:r>
            <a:r>
              <a:rPr b="1" i="0" lang="en" sz="1700" u="none" cap="none" strike="noStrike">
                <a:solidFill>
                  <a:srgbClr val="FF9900"/>
                </a:solidFill>
                <a:latin typeface="Calibri"/>
                <a:ea typeface="Calibri"/>
                <a:cs typeface="Calibri"/>
                <a:sym typeface="Calibri"/>
              </a:rPr>
              <a:t>Graphical Abstract Optimization Prompt</a:t>
            </a:r>
            <a:endParaRPr b="1" i="0" sz="1700" u="none" cap="none" strike="noStrike">
              <a:solidFill>
                <a:srgbClr val="FF9900"/>
              </a:solidFill>
              <a:latin typeface="Calibri"/>
              <a:ea typeface="Calibri"/>
              <a:cs typeface="Calibri"/>
              <a:sym typeface="Calibri"/>
            </a:endParaRPr>
          </a:p>
          <a:p>
            <a:pPr indent="0" lvl="0" marL="0" marR="0" rtl="0" algn="just">
              <a:lnSpc>
                <a:spcPct val="107916"/>
              </a:lnSpc>
              <a:spcBef>
                <a:spcPts val="0"/>
              </a:spcBef>
              <a:spcAft>
                <a:spcPts val="0"/>
              </a:spcAft>
              <a:buClr>
                <a:srgbClr val="000000"/>
              </a:buClr>
              <a:buSzPts val="900"/>
              <a:buFont typeface="Arial"/>
              <a:buNone/>
            </a:pPr>
            <a:r>
              <a:rPr b="1" i="0" lang="en" sz="900" u="none" cap="none" strike="noStrike">
                <a:solidFill>
                  <a:srgbClr val="FF9900"/>
                </a:solidFill>
                <a:latin typeface="Calibri"/>
                <a:ea typeface="Calibri"/>
                <a:cs typeface="Calibri"/>
                <a:sym typeface="Calibri"/>
              </a:rPr>
              <a:t>"I am working on a scientific graphical abstract and need your expertise as a senior scientist with extensive experience in enhancing the intuitiveness of such visuals. Begin by providing an initial assessment of the current strengths and weaknesses of the graphical abstract. Then ask me which specific elements of the schematic I am most concerned about improving. Then, Analyze the layout and offer step-by-step guidance on how to optimize the positioning of objects, visual clustering of related elements, and separation of unrelated elements. Provide specific advice on creating a visual storyline that efficiently communicates the scientific message from start to finish. Consider the use of colors to link related data and differentiate distinct data groups. I will upload the schematic; ensure your suggestions are tailored precisely to it and avoid generic advice. Guide me through each step, focusing on meta-level improvements to ensure the message is as clear as possible. Please take a deep breath, think deeply and intensely and do this step by step.</a:t>
            </a:r>
            <a:endParaRPr b="1" i="0" sz="900" u="none" cap="none" strike="noStrike">
              <a:solidFill>
                <a:srgbClr val="FF9900"/>
              </a:solidFill>
              <a:latin typeface="Calibri"/>
              <a:ea typeface="Calibri"/>
              <a:cs typeface="Calibri"/>
              <a:sym typeface="Calibri"/>
            </a:endParaRPr>
          </a:p>
        </p:txBody>
      </p:sp>
      <p:sp>
        <p:nvSpPr>
          <p:cNvPr id="894" name="Google Shape;894;g306351b6c07_0_545"/>
          <p:cNvSpPr txBox="1"/>
          <p:nvPr/>
        </p:nvSpPr>
        <p:spPr>
          <a:xfrm>
            <a:off x="3894900" y="1695325"/>
            <a:ext cx="46305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lt1"/>
                </a:solidFill>
                <a:latin typeface="Corbel"/>
                <a:ea typeface="Corbel"/>
                <a:cs typeface="Corbel"/>
                <a:sym typeface="Corbel"/>
              </a:rPr>
              <a:t>Example</a:t>
            </a:r>
            <a:br>
              <a:rPr lang="en" sz="1600">
                <a:solidFill>
                  <a:schemeClr val="lt1"/>
                </a:solidFill>
                <a:latin typeface="Corbel"/>
                <a:ea typeface="Corbel"/>
                <a:cs typeface="Corbel"/>
                <a:sym typeface="Corbel"/>
              </a:rPr>
            </a:br>
            <a:r>
              <a:rPr lang="en" sz="1600">
                <a:solidFill>
                  <a:schemeClr val="lt1"/>
                </a:solidFill>
                <a:latin typeface="Corbel"/>
                <a:ea typeface="Corbel"/>
                <a:cs typeface="Corbel"/>
                <a:sym typeface="Corbel"/>
              </a:rPr>
              <a:t>https://wires.onlinelibrary.wiley.com/doi/full/10.1002/widm.1550</a:t>
            </a:r>
            <a:endParaRPr sz="1600">
              <a:solidFill>
                <a:schemeClr val="lt1"/>
              </a:solidFill>
              <a:latin typeface="Corbel"/>
              <a:ea typeface="Corbel"/>
              <a:cs typeface="Corbel"/>
              <a:sym typeface="Corbe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306351b6c07_0_566"/>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Graphics – mindmaps from PDFs</a:t>
            </a:r>
            <a:endParaRPr b="0" i="0" sz="1400" u="none" cap="none" strike="noStrike">
              <a:solidFill>
                <a:srgbClr val="000000"/>
              </a:solidFill>
              <a:latin typeface="Arial"/>
              <a:ea typeface="Arial"/>
              <a:cs typeface="Arial"/>
              <a:sym typeface="Arial"/>
            </a:endParaRPr>
          </a:p>
        </p:txBody>
      </p:sp>
      <p:sp>
        <p:nvSpPr>
          <p:cNvPr id="900" name="Google Shape;900;g306351b6c07_0_566"/>
          <p:cNvSpPr txBox="1"/>
          <p:nvPr/>
        </p:nvSpPr>
        <p:spPr>
          <a:xfrm>
            <a:off x="378836" y="4738111"/>
            <a:ext cx="7581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Based on: https://aivoorstudenten.be/en/courses/ai-voor-studenten/lessons/visualiseren/</a:t>
            </a:r>
            <a:endParaRPr/>
          </a:p>
        </p:txBody>
      </p:sp>
      <p:sp>
        <p:nvSpPr>
          <p:cNvPr id="901" name="Google Shape;901;g306351b6c07_0_566"/>
          <p:cNvSpPr txBox="1"/>
          <p:nvPr/>
        </p:nvSpPr>
        <p:spPr>
          <a:xfrm>
            <a:off x="378835" y="1199931"/>
            <a:ext cx="81105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 Upload the PDF downloaded from </a:t>
            </a:r>
            <a:r>
              <a:rPr b="0" i="0" lang="en" sz="1400" u="sng" cap="none" strike="noStrike">
                <a:solidFill>
                  <a:schemeClr val="lt1"/>
                </a:solidFill>
                <a:latin typeface="Arial"/>
                <a:ea typeface="Arial"/>
                <a:cs typeface="Arial"/>
                <a:sym typeface="Arial"/>
                <a:hlinkClick r:id="rId3">
                  <a:extLst>
                    <a:ext uri="{A12FA001-AC4F-418D-AE19-62706E023703}">
                      <ahyp:hlinkClr val="tx"/>
                    </a:ext>
                  </a:extLst>
                </a:hlinkClick>
              </a:rPr>
              <a:t>https://doi.org/10.1080/02602938.2024.2386662</a:t>
            </a:r>
            <a:r>
              <a:rPr lang="en">
                <a:solidFill>
                  <a:schemeClr val="lt1"/>
                </a:solidFill>
              </a:rPr>
              <a:t> </a:t>
            </a:r>
            <a:r>
              <a:rPr b="0" i="0" lang="en" sz="1400" u="none" cap="none" strike="noStrike">
                <a:solidFill>
                  <a:schemeClr val="lt1"/>
                </a:solidFill>
                <a:latin typeface="Arial"/>
                <a:ea typeface="Arial"/>
                <a:cs typeface="Arial"/>
                <a:sym typeface="Arial"/>
              </a:rPr>
              <a:t>to </a:t>
            </a:r>
            <a:r>
              <a:rPr lang="en">
                <a:solidFill>
                  <a:schemeClr val="lt1"/>
                </a:solidFill>
              </a:rPr>
              <a:t>Claude</a:t>
            </a:r>
            <a:r>
              <a:rPr b="0" i="0" lang="en"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 create a Mermaid code visual based on the themes addressed in the attached article.</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3. Copy the resulting code to https://mermaid.live/edit</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0"/>
          <p:cNvSpPr txBox="1"/>
          <p:nvPr/>
        </p:nvSpPr>
        <p:spPr>
          <a:xfrm>
            <a:off x="0" y="1964700"/>
            <a:ext cx="9144000" cy="7233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F3F3F3"/>
                </a:solidFill>
                <a:latin typeface="Oswald"/>
                <a:ea typeface="Oswald"/>
                <a:cs typeface="Oswald"/>
                <a:sym typeface="Oswald"/>
              </a:rPr>
              <a:t>Dealing with Data</a:t>
            </a:r>
            <a:endParaRPr b="0" i="0" sz="3500" u="none" cap="none" strike="noStrike">
              <a:solidFill>
                <a:srgbClr val="F3F3F3"/>
              </a:solidFill>
              <a:latin typeface="Oswald"/>
              <a:ea typeface="Oswald"/>
              <a:cs typeface="Oswald"/>
              <a:sym typeface="Oswa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2"/>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Quantitative Research</a:t>
            </a:r>
            <a:endParaRPr b="0" i="0" sz="3200" u="none" cap="none" strike="noStrike">
              <a:solidFill>
                <a:srgbClr val="F3F3F3"/>
              </a:solidFill>
              <a:latin typeface="Oswald"/>
              <a:ea typeface="Oswald"/>
              <a:cs typeface="Oswald"/>
              <a:sym typeface="Oswald"/>
            </a:endParaRPr>
          </a:p>
        </p:txBody>
      </p:sp>
      <p:grpSp>
        <p:nvGrpSpPr>
          <p:cNvPr id="912" name="Google Shape;912;p72"/>
          <p:cNvGrpSpPr/>
          <p:nvPr/>
        </p:nvGrpSpPr>
        <p:grpSpPr>
          <a:xfrm>
            <a:off x="6597994" y="3238500"/>
            <a:ext cx="2546006" cy="1905000"/>
            <a:chOff x="6597994" y="3238500"/>
            <a:chExt cx="2546006" cy="1905000"/>
          </a:xfrm>
        </p:grpSpPr>
        <p:pic>
          <p:nvPicPr>
            <p:cNvPr id="913" name="Google Shape;913;p72"/>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914" name="Google Shape;914;p72"/>
            <p:cNvGrpSpPr/>
            <p:nvPr/>
          </p:nvGrpSpPr>
          <p:grpSpPr>
            <a:xfrm>
              <a:off x="6597994" y="4608175"/>
              <a:ext cx="750713" cy="408650"/>
              <a:chOff x="6929719" y="4539950"/>
              <a:chExt cx="750713" cy="408650"/>
            </a:xfrm>
          </p:grpSpPr>
          <p:pic>
            <p:nvPicPr>
              <p:cNvPr id="915" name="Google Shape;915;p72"/>
              <p:cNvPicPr preferRelativeResize="0"/>
              <p:nvPr/>
            </p:nvPicPr>
            <p:blipFill rotWithShape="1">
              <a:blip r:embed="rId4">
                <a:alphaModFix/>
              </a:blip>
              <a:srcRect b="0" l="0" r="0" t="0"/>
              <a:stretch/>
            </p:blipFill>
            <p:spPr>
              <a:xfrm>
                <a:off x="6929719" y="4539950"/>
                <a:ext cx="750713" cy="408650"/>
              </a:xfrm>
              <a:prstGeom prst="rect">
                <a:avLst/>
              </a:prstGeom>
              <a:noFill/>
              <a:ln>
                <a:noFill/>
              </a:ln>
            </p:spPr>
          </p:pic>
          <p:sp>
            <p:nvSpPr>
              <p:cNvPr id="916" name="Google Shape;916;p72"/>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2"/>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2"/>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9" name="Google Shape;919;p72"/>
          <p:cNvSpPr txBox="1"/>
          <p:nvPr/>
        </p:nvSpPr>
        <p:spPr>
          <a:xfrm>
            <a:off x="1276550" y="1456925"/>
            <a:ext cx="7895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5"/>
              </a:rPr>
              <a:t>https://github.com/vibbits/introduction-to-generative-ai.git</a:t>
            </a:r>
            <a:r>
              <a:rPr lang="en"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We use </a:t>
            </a:r>
            <a:r>
              <a:rPr lang="en" sz="1800" u="sng">
                <a:solidFill>
                  <a:schemeClr val="hlink"/>
                </a:solidFill>
                <a:hlinkClick r:id="rId6"/>
              </a:rPr>
              <a:t>https://posit.cloud</a:t>
            </a:r>
            <a:r>
              <a:rPr lang="en"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We work in groups of 3-4 persons</a:t>
            </a:r>
            <a:endParaRPr sz="1800">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3"/>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Data Set for Today</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25" name="Google Shape;925;p73"/>
          <p:cNvSpPr txBox="1"/>
          <p:nvPr/>
        </p:nvSpPr>
        <p:spPr>
          <a:xfrm>
            <a:off x="1777600" y="1360250"/>
            <a:ext cx="4806900" cy="32325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p:txBody>
      </p:sp>
      <p:sp>
        <p:nvSpPr>
          <p:cNvPr id="926" name="Google Shape;926;p73"/>
          <p:cNvSpPr txBox="1"/>
          <p:nvPr/>
        </p:nvSpPr>
        <p:spPr>
          <a:xfrm>
            <a:off x="1955200" y="1995200"/>
            <a:ext cx="4629300" cy="196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100"/>
              <a:buFont typeface="Arial"/>
              <a:buNone/>
            </a:pPr>
            <a:r>
              <a:rPr b="0" i="0" lang="en" sz="2100" u="none" cap="none" strike="noStrike">
                <a:solidFill>
                  <a:srgbClr val="0000FF"/>
                </a:solidFill>
                <a:latin typeface="Calibri"/>
                <a:ea typeface="Calibri"/>
                <a:cs typeface="Calibri"/>
                <a:sym typeface="Calibri"/>
              </a:rPr>
              <a:t>Order ID: </a:t>
            </a:r>
            <a:r>
              <a:rPr b="0" i="0" lang="en" sz="2100" u="none" cap="none" strike="noStrike">
                <a:solidFill>
                  <a:schemeClr val="dk1"/>
                </a:solidFill>
                <a:latin typeface="Calibri"/>
                <a:ea typeface="Calibri"/>
                <a:cs typeface="Calibri"/>
                <a:sym typeface="Calibri"/>
              </a:rPr>
              <a:t>Order you signed up</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rPr b="0" i="0" lang="en" sz="2100" u="none" cap="none" strike="noStrike">
                <a:solidFill>
                  <a:srgbClr val="0000FF"/>
                </a:solidFill>
                <a:latin typeface="Calibri"/>
                <a:ea typeface="Calibri"/>
                <a:cs typeface="Calibri"/>
                <a:sym typeface="Calibri"/>
              </a:rPr>
              <a:t>Sold on: </a:t>
            </a:r>
            <a:r>
              <a:rPr b="0" i="0" lang="en" sz="2100" u="none" cap="none" strike="noStrike">
                <a:solidFill>
                  <a:schemeClr val="dk1"/>
                </a:solidFill>
                <a:latin typeface="Calibri"/>
                <a:ea typeface="Calibri"/>
                <a:cs typeface="Calibri"/>
                <a:sym typeface="Calibri"/>
              </a:rPr>
              <a:t>When you signed up</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rPr b="0" i="0" lang="en" sz="2100" u="none" cap="none" strike="noStrike">
                <a:solidFill>
                  <a:srgbClr val="0000FF"/>
                </a:solidFill>
                <a:latin typeface="Calibri"/>
                <a:ea typeface="Calibri"/>
                <a:cs typeface="Calibri"/>
                <a:sym typeface="Calibri"/>
              </a:rPr>
              <a:t>Role: </a:t>
            </a:r>
            <a:r>
              <a:rPr b="0" i="0" lang="en" sz="2100" u="none" cap="none" strike="noStrike">
                <a:solidFill>
                  <a:schemeClr val="dk1"/>
                </a:solidFill>
                <a:latin typeface="Calibri"/>
                <a:ea typeface="Calibri"/>
                <a:cs typeface="Calibri"/>
                <a:sym typeface="Calibri"/>
              </a:rPr>
              <a:t>What you said you were </a:t>
            </a:r>
            <a:r>
              <a:rPr b="0" i="0" lang="en" sz="1800" u="none" cap="none" strike="noStrike">
                <a:solidFill>
                  <a:schemeClr val="dk1"/>
                </a:solidFill>
                <a:latin typeface="Calibri"/>
                <a:ea typeface="Calibri"/>
                <a:cs typeface="Calibri"/>
                <a:sym typeface="Calibri"/>
              </a:rPr>
              <a:t>[recoded]</a:t>
            </a:r>
            <a:br>
              <a:rPr b="0" i="0" lang="en" sz="1800" u="none" cap="none" strike="noStrike">
                <a:solidFill>
                  <a:schemeClr val="dk1"/>
                </a:solidFill>
                <a:latin typeface="Calibri"/>
                <a:ea typeface="Calibri"/>
                <a:cs typeface="Calibri"/>
                <a:sym typeface="Calibri"/>
              </a:rPr>
            </a:br>
            <a:r>
              <a:rPr b="0" i="0" lang="en" sz="2100" u="none" cap="none" strike="noStrike">
                <a:solidFill>
                  <a:schemeClr val="dk1"/>
                </a:solidFill>
                <a:latin typeface="Calibri"/>
                <a:ea typeface="Calibri"/>
                <a:cs typeface="Calibri"/>
                <a:sym typeface="Calibri"/>
              </a:rPr>
              <a:t> </a:t>
            </a:r>
            <a:r>
              <a:rPr b="0" i="0" lang="en" sz="2100" u="none" cap="none" strike="noStrike">
                <a:solidFill>
                  <a:srgbClr val="0000FF"/>
                </a:solidFill>
                <a:latin typeface="Calibri"/>
                <a:ea typeface="Calibri"/>
                <a:cs typeface="Calibri"/>
                <a:sym typeface="Calibri"/>
              </a:rPr>
              <a:t>MailingList: </a:t>
            </a:r>
            <a:r>
              <a:rPr b="0" i="0" lang="en" sz="2100" u="none" cap="none" strike="noStrike">
                <a:solidFill>
                  <a:schemeClr val="dk1"/>
                </a:solidFill>
                <a:latin typeface="Calibri"/>
                <a:ea typeface="Calibri"/>
                <a:cs typeface="Calibri"/>
                <a:sym typeface="Calibri"/>
              </a:rPr>
              <a:t>Are you on it? </a:t>
            </a:r>
            <a:r>
              <a:rPr lang="en" sz="2100">
                <a:solidFill>
                  <a:schemeClr val="dk1"/>
                </a:solidFill>
                <a:latin typeface="Calibri"/>
                <a:ea typeface="Calibri"/>
                <a:cs typeface="Calibri"/>
                <a:sym typeface="Calibri"/>
              </a:rPr>
              <a:t>[created]</a:t>
            </a:r>
            <a:endParaRPr b="0" i="0" sz="2100" u="none" cap="none" strike="noStrike">
              <a:solidFill>
                <a:schemeClr val="dk1"/>
              </a:solidFill>
              <a:latin typeface="Calibri"/>
              <a:ea typeface="Calibri"/>
              <a:cs typeface="Calibri"/>
              <a:sym typeface="Calibri"/>
            </a:endParaRPr>
          </a:p>
        </p:txBody>
      </p:sp>
      <p:sp>
        <p:nvSpPr>
          <p:cNvPr id="927" name="Google Shape;927;p73"/>
          <p:cNvSpPr txBox="1"/>
          <p:nvPr/>
        </p:nvSpPr>
        <p:spPr>
          <a:xfrm>
            <a:off x="1777600" y="811250"/>
            <a:ext cx="48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Excel file is in the folder </a:t>
            </a:r>
            <a:r>
              <a:rPr lang="en">
                <a:solidFill>
                  <a:schemeClr val="lt1"/>
                </a:solidFill>
              </a:rPr>
              <a:t>exercises of the github repo.</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 </a:t>
            </a:r>
            <a:endParaRPr b="0" i="0" sz="3200" u="none" cap="none" strike="noStrike">
              <a:solidFill>
                <a:srgbClr val="F3F3F3"/>
              </a:solidFill>
              <a:latin typeface="Oswald"/>
              <a:ea typeface="Oswald"/>
              <a:cs typeface="Oswald"/>
              <a:sym typeface="Oswald"/>
            </a:endParaRPr>
          </a:p>
        </p:txBody>
      </p:sp>
      <p:sp>
        <p:nvSpPr>
          <p:cNvPr id="112" name="Google Shape;112;p3"/>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before we start</a:t>
            </a:r>
            <a:endParaRPr b="0" i="0" sz="1700" u="none" cap="none" strike="noStrike">
              <a:solidFill>
                <a:srgbClr val="F3F3F3"/>
              </a:solidFill>
              <a:latin typeface="Oswald"/>
              <a:ea typeface="Oswald"/>
              <a:cs typeface="Oswald"/>
              <a:sym typeface="Oswald"/>
            </a:endParaRPr>
          </a:p>
        </p:txBody>
      </p:sp>
      <p:pic>
        <p:nvPicPr>
          <p:cNvPr id="113" name="Google Shape;113;p3"/>
          <p:cNvPicPr preferRelativeResize="0"/>
          <p:nvPr/>
        </p:nvPicPr>
        <p:blipFill rotWithShape="1">
          <a:blip r:embed="rId3">
            <a:alphaModFix/>
          </a:blip>
          <a:srcRect b="0" l="0" r="0" t="0"/>
          <a:stretch/>
        </p:blipFill>
        <p:spPr>
          <a:xfrm>
            <a:off x="5339025" y="337125"/>
            <a:ext cx="2055374" cy="1819437"/>
          </a:xfrm>
          <a:prstGeom prst="rect">
            <a:avLst/>
          </a:prstGeom>
          <a:noFill/>
          <a:ln>
            <a:noFill/>
          </a:ln>
        </p:spPr>
      </p:pic>
      <p:pic>
        <p:nvPicPr>
          <p:cNvPr id="114" name="Google Shape;114;p3"/>
          <p:cNvPicPr preferRelativeResize="0"/>
          <p:nvPr/>
        </p:nvPicPr>
        <p:blipFill rotWithShape="1">
          <a:blip r:embed="rId4">
            <a:alphaModFix/>
          </a:blip>
          <a:srcRect b="0" l="0" r="0" t="0"/>
          <a:stretch/>
        </p:blipFill>
        <p:spPr>
          <a:xfrm>
            <a:off x="5406582" y="3112785"/>
            <a:ext cx="1920256" cy="1699827"/>
          </a:xfrm>
          <a:prstGeom prst="rect">
            <a:avLst/>
          </a:prstGeom>
          <a:noFill/>
          <a:ln>
            <a:noFill/>
          </a:ln>
        </p:spPr>
      </p:pic>
      <p:sp>
        <p:nvSpPr>
          <p:cNvPr id="115" name="Google Shape;115;p3"/>
          <p:cNvSpPr txBox="1"/>
          <p:nvPr/>
        </p:nvSpPr>
        <p:spPr>
          <a:xfrm>
            <a:off x="4048850" y="2337188"/>
            <a:ext cx="4435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3F3F3"/>
                </a:solidFill>
                <a:latin typeface="Oswald"/>
                <a:ea typeface="Oswald"/>
                <a:cs typeface="Oswald"/>
                <a:sym typeface="Oswald"/>
              </a:rPr>
              <a:t>Be careful</a:t>
            </a:r>
            <a:endParaRPr b="0" i="0" sz="2500" u="none" cap="none" strike="noStrike">
              <a:solidFill>
                <a:srgbClr val="F3F3F3"/>
              </a:solidFill>
              <a:latin typeface="Oswald"/>
              <a:ea typeface="Oswald"/>
              <a:cs typeface="Oswald"/>
              <a:sym typeface="Oswald"/>
            </a:endParaRPr>
          </a:p>
        </p:txBody>
      </p:sp>
      <p:cxnSp>
        <p:nvCxnSpPr>
          <p:cNvPr id="116" name="Google Shape;116;p3"/>
          <p:cNvCxnSpPr/>
          <p:nvPr/>
        </p:nvCxnSpPr>
        <p:spPr>
          <a:xfrm flipH="1" rot="10800000">
            <a:off x="6993350" y="2620688"/>
            <a:ext cx="1490700" cy="2400"/>
          </a:xfrm>
          <a:prstGeom prst="straightConnector1">
            <a:avLst/>
          </a:prstGeom>
          <a:noFill/>
          <a:ln cap="flat" cmpd="sng" w="19050">
            <a:solidFill>
              <a:srgbClr val="F28A24"/>
            </a:solidFill>
            <a:prstDash val="solid"/>
            <a:round/>
            <a:headEnd len="sm" w="sm" type="none"/>
            <a:tailEnd len="sm" w="sm" type="none"/>
          </a:ln>
        </p:spPr>
      </p:cxnSp>
      <p:sp>
        <p:nvSpPr>
          <p:cNvPr id="117" name="Google Shape;117;p3"/>
          <p:cNvSpPr txBox="1"/>
          <p:nvPr/>
        </p:nvSpPr>
        <p:spPr>
          <a:xfrm>
            <a:off x="5615750" y="911975"/>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Input</a:t>
            </a:r>
            <a:endParaRPr b="0" i="0" sz="2300" u="none" cap="none" strike="noStrike">
              <a:solidFill>
                <a:srgbClr val="D5A66B"/>
              </a:solidFill>
              <a:latin typeface="Oswald"/>
              <a:ea typeface="Oswald"/>
              <a:cs typeface="Oswald"/>
              <a:sym typeface="Oswald"/>
            </a:endParaRPr>
          </a:p>
        </p:txBody>
      </p:sp>
      <p:sp>
        <p:nvSpPr>
          <p:cNvPr id="118" name="Google Shape;118;p3"/>
          <p:cNvSpPr txBox="1"/>
          <p:nvPr/>
        </p:nvSpPr>
        <p:spPr>
          <a:xfrm>
            <a:off x="5673100" y="3693300"/>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Output</a:t>
            </a:r>
            <a:endParaRPr b="0" i="0" sz="2300" u="none" cap="none" strike="noStrike">
              <a:solidFill>
                <a:srgbClr val="D5A66B"/>
              </a:solidFill>
              <a:latin typeface="Oswald"/>
              <a:ea typeface="Oswald"/>
              <a:cs typeface="Oswald"/>
              <a:sym typeface="Oswald"/>
            </a:endParaRPr>
          </a:p>
        </p:txBody>
      </p:sp>
      <p:cxnSp>
        <p:nvCxnSpPr>
          <p:cNvPr id="119" name="Google Shape;119;p3"/>
          <p:cNvCxnSpPr/>
          <p:nvPr/>
        </p:nvCxnSpPr>
        <p:spPr>
          <a:xfrm flipH="1" rot="10800000">
            <a:off x="4048850" y="2619488"/>
            <a:ext cx="1490700" cy="2400"/>
          </a:xfrm>
          <a:prstGeom prst="straightConnector1">
            <a:avLst/>
          </a:prstGeom>
          <a:noFill/>
          <a:ln cap="flat" cmpd="sng" w="19050">
            <a:solidFill>
              <a:srgbClr val="F28A24"/>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4"/>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33" name="Google Shape;933;p74"/>
          <p:cNvSpPr txBox="1"/>
          <p:nvPr/>
        </p:nvSpPr>
        <p:spPr>
          <a:xfrm>
            <a:off x="193950" y="811250"/>
            <a:ext cx="8558700" cy="19362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First: how does RStudio know where your files are?</a:t>
            </a:r>
            <a:endParaRPr b="0" i="0" sz="2400" u="none" cap="none" strike="noStrike">
              <a:solidFill>
                <a:schemeClr val="lt1"/>
              </a:solidFill>
              <a:latin typeface="Calibri"/>
              <a:ea typeface="Calibri"/>
              <a:cs typeface="Calibri"/>
              <a:sym typeface="Calibri"/>
            </a:endParaRPr>
          </a:p>
          <a:p>
            <a:pPr indent="0" lvl="0" marL="215900" marR="0" rtl="0" algn="l">
              <a:lnSpc>
                <a:spcPct val="115000"/>
              </a:lnSpc>
              <a:spcBef>
                <a:spcPts val="120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Let’s ask something like: “How do I tell RStudio where it can find my files?”</a:t>
            </a:r>
            <a:endParaRPr b="0" i="0" sz="2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5"/>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39" name="Google Shape;939;p75"/>
          <p:cNvSpPr txBox="1"/>
          <p:nvPr/>
        </p:nvSpPr>
        <p:spPr>
          <a:xfrm>
            <a:off x="493950" y="1818750"/>
            <a:ext cx="7665300" cy="26304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Using the RStudio Menu</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r>
              <a:rPr b="1" i="0" lang="en" sz="1400" u="none" cap="none" strike="noStrike">
                <a:solidFill>
                  <a:schemeClr val="dk1"/>
                </a:solidFill>
                <a:latin typeface="Arial"/>
                <a:ea typeface="Arial"/>
                <a:cs typeface="Arial"/>
                <a:sym typeface="Arial"/>
              </a:rPr>
              <a:t>Go to the “Session” menu</a:t>
            </a:r>
            <a:r>
              <a:rPr b="0" i="0" lang="en" sz="1400" u="none" cap="none" strike="noStrike">
                <a:solidFill>
                  <a:schemeClr val="dk1"/>
                </a:solidFill>
                <a:latin typeface="Arial"/>
                <a:ea typeface="Arial"/>
                <a:cs typeface="Arial"/>
                <a:sym typeface="Arial"/>
              </a:rPr>
              <a:t> at the top of RStudio.</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a:t>
            </a:r>
            <a:r>
              <a:rPr b="1" i="0" lang="en" sz="1400" u="none" cap="none" strike="noStrike">
                <a:solidFill>
                  <a:schemeClr val="dk1"/>
                </a:solidFill>
                <a:latin typeface="Arial"/>
                <a:ea typeface="Arial"/>
                <a:cs typeface="Arial"/>
                <a:sym typeface="Arial"/>
              </a:rPr>
              <a:t>Select “Set Working Directory”</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3.Choose one of the options:</a:t>
            </a:r>
            <a:endParaRPr b="0" i="0" sz="1400" u="none" cap="none" strike="noStrike">
              <a:solidFill>
                <a:schemeClr val="dk1"/>
              </a:solidFill>
              <a:latin typeface="Arial"/>
              <a:ea typeface="Arial"/>
              <a:cs typeface="Arial"/>
              <a:sym typeface="Arial"/>
            </a:endParaRPr>
          </a:p>
          <a:p>
            <a:pPr indent="0" lvl="0" marL="1270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r>
              <a:rPr b="1" i="0" lang="en" sz="1400" u="none" cap="none" strike="noStrike">
                <a:solidFill>
                  <a:schemeClr val="dk1"/>
                </a:solidFill>
                <a:latin typeface="Arial"/>
                <a:ea typeface="Arial"/>
                <a:cs typeface="Arial"/>
                <a:sym typeface="Arial"/>
              </a:rPr>
              <a:t>To Source File Location</a:t>
            </a:r>
            <a:r>
              <a:rPr b="0" i="0" lang="en" sz="1400" u="none" cap="none" strike="noStrike">
                <a:solidFill>
                  <a:schemeClr val="dk1"/>
                </a:solidFill>
                <a:latin typeface="Arial"/>
                <a:ea typeface="Arial"/>
                <a:cs typeface="Arial"/>
                <a:sym typeface="Arial"/>
              </a:rPr>
              <a:t>: Sets the working directory to the location of the currently open script.</a:t>
            </a:r>
            <a:endParaRPr b="0" i="0" sz="1400" u="none" cap="none" strike="noStrike">
              <a:solidFill>
                <a:schemeClr val="dk1"/>
              </a:solidFill>
              <a:latin typeface="Arial"/>
              <a:ea typeface="Arial"/>
              <a:cs typeface="Arial"/>
              <a:sym typeface="Arial"/>
            </a:endParaRPr>
          </a:p>
          <a:p>
            <a:pPr indent="0" lvl="0" marL="1270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a:t>
            </a:r>
            <a:r>
              <a:rPr b="1" i="0" lang="en" sz="1400" u="none" cap="none" strike="noStrike">
                <a:solidFill>
                  <a:schemeClr val="dk1"/>
                </a:solidFill>
                <a:latin typeface="Arial"/>
                <a:ea typeface="Arial"/>
                <a:cs typeface="Arial"/>
                <a:sym typeface="Arial"/>
              </a:rPr>
              <a:t>To Files Pane Location</a:t>
            </a:r>
            <a:r>
              <a:rPr b="0" i="0" lang="en" sz="1400" u="none" cap="none" strike="noStrike">
                <a:solidFill>
                  <a:schemeClr val="dk1"/>
                </a:solidFill>
                <a:latin typeface="Arial"/>
                <a:ea typeface="Arial"/>
                <a:cs typeface="Arial"/>
                <a:sym typeface="Arial"/>
              </a:rPr>
              <a:t>: Sets the working directory to the folder currently displayed in the Files pane.</a:t>
            </a:r>
            <a:endParaRPr b="0" i="0" sz="1400" u="none" cap="none" strike="noStrike">
              <a:solidFill>
                <a:schemeClr val="dk1"/>
              </a:solidFill>
              <a:latin typeface="Arial"/>
              <a:ea typeface="Arial"/>
              <a:cs typeface="Arial"/>
              <a:sym typeface="Arial"/>
            </a:endParaRPr>
          </a:p>
          <a:p>
            <a:pPr indent="0" lvl="0" marL="1270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a:t>
            </a:r>
            <a:r>
              <a:rPr b="1" i="0" lang="en" sz="1400" u="none" cap="none" strike="noStrike">
                <a:solidFill>
                  <a:schemeClr val="dk1"/>
                </a:solidFill>
                <a:latin typeface="Arial"/>
                <a:ea typeface="Arial"/>
                <a:cs typeface="Arial"/>
                <a:sym typeface="Arial"/>
              </a:rPr>
              <a:t>Choose Directory…</a:t>
            </a:r>
            <a:r>
              <a:rPr b="0" i="0" lang="en" sz="1400" u="none" cap="none" strike="noStrike">
                <a:solidFill>
                  <a:schemeClr val="dk1"/>
                </a:solidFill>
                <a:latin typeface="Arial"/>
                <a:ea typeface="Arial"/>
                <a:cs typeface="Arial"/>
                <a:sym typeface="Arial"/>
              </a:rPr>
              <a:t>: Opens a dialog box where you can navigate to and select the desired folder.</a:t>
            </a:r>
            <a:endParaRPr b="0" i="0" sz="1800" u="none" cap="none" strike="noStrike">
              <a:solidFill>
                <a:srgbClr val="000000"/>
              </a:solidFill>
              <a:latin typeface="Oswald"/>
              <a:ea typeface="Oswald"/>
              <a:cs typeface="Oswald"/>
              <a:sym typeface="Oswald"/>
            </a:endParaRPr>
          </a:p>
        </p:txBody>
      </p:sp>
      <p:sp>
        <p:nvSpPr>
          <p:cNvPr id="940" name="Google Shape;940;p75"/>
          <p:cNvSpPr txBox="1"/>
          <p:nvPr/>
        </p:nvSpPr>
        <p:spPr>
          <a:xfrm>
            <a:off x="193950" y="811250"/>
            <a:ext cx="8558700" cy="5541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First: how does RStudio know where your files are?</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6"/>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46" name="Google Shape;946;p76"/>
          <p:cNvSpPr txBox="1"/>
          <p:nvPr/>
        </p:nvSpPr>
        <p:spPr>
          <a:xfrm>
            <a:off x="193950" y="811250"/>
            <a:ext cx="8558700" cy="11328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Second: Loading our first data set!</a:t>
            </a:r>
            <a:endParaRPr b="0" i="0" sz="2400" u="none" cap="none" strike="noStrike">
              <a:solidFill>
                <a:schemeClr val="lt1"/>
              </a:solidFill>
              <a:latin typeface="Calibri"/>
              <a:ea typeface="Calibri"/>
              <a:cs typeface="Calibri"/>
              <a:sym typeface="Calibri"/>
            </a:endParaRPr>
          </a:p>
          <a:p>
            <a:pPr indent="0" lvl="0" marL="215900" marR="0" rtl="0" algn="l">
              <a:lnSpc>
                <a:spcPct val="115000"/>
              </a:lnSpc>
              <a:spcBef>
                <a:spcPts val="120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Maybe ask: “How do I load an Excel file into RStudio?”</a:t>
            </a:r>
            <a:endParaRPr b="0" i="0" sz="2100" u="none" cap="none" strike="noStrike">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306351b6c07_0_760"/>
          <p:cNvSpPr txBox="1"/>
          <p:nvPr/>
        </p:nvSpPr>
        <p:spPr>
          <a:xfrm>
            <a:off x="127450" y="134150"/>
            <a:ext cx="5839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52" name="Google Shape;952;g306351b6c07_0_760"/>
          <p:cNvSpPr txBox="1"/>
          <p:nvPr/>
        </p:nvSpPr>
        <p:spPr>
          <a:xfrm>
            <a:off x="193950" y="811250"/>
            <a:ext cx="8558700" cy="11328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Second: Loading our first data set!</a:t>
            </a:r>
            <a:endParaRPr b="0" i="0" sz="2400" u="none" cap="none" strike="noStrike">
              <a:solidFill>
                <a:schemeClr val="lt1"/>
              </a:solidFill>
              <a:latin typeface="Calibri"/>
              <a:ea typeface="Calibri"/>
              <a:cs typeface="Calibri"/>
              <a:sym typeface="Calibri"/>
            </a:endParaRPr>
          </a:p>
          <a:p>
            <a:pPr indent="0" lvl="0" marL="215900" marR="0" rtl="0" algn="l">
              <a:lnSpc>
                <a:spcPct val="115000"/>
              </a:lnSpc>
              <a:spcBef>
                <a:spcPts val="120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Maybe ask: “How do I load an Excel file into RStudio?”</a:t>
            </a:r>
            <a:endParaRPr b="0" i="0" sz="2100" u="none" cap="none" strike="noStrike">
              <a:solidFill>
                <a:schemeClr val="lt1"/>
              </a:solidFill>
              <a:latin typeface="Calibri"/>
              <a:ea typeface="Calibri"/>
              <a:cs typeface="Calibri"/>
              <a:sym typeface="Calibri"/>
            </a:endParaRPr>
          </a:p>
        </p:txBody>
      </p:sp>
      <p:pic>
        <p:nvPicPr>
          <p:cNvPr id="953" name="Google Shape;953;g306351b6c07_0_760"/>
          <p:cNvPicPr preferRelativeResize="0"/>
          <p:nvPr/>
        </p:nvPicPr>
        <p:blipFill>
          <a:blip r:embed="rId3">
            <a:alphaModFix/>
          </a:blip>
          <a:stretch>
            <a:fillRect/>
          </a:stretch>
        </p:blipFill>
        <p:spPr>
          <a:xfrm>
            <a:off x="971050" y="2096450"/>
            <a:ext cx="6405911" cy="2894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7"/>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59" name="Google Shape;959;p77"/>
          <p:cNvSpPr txBox="1"/>
          <p:nvPr/>
        </p:nvSpPr>
        <p:spPr>
          <a:xfrm>
            <a:off x="486775" y="1775650"/>
            <a:ext cx="7665300" cy="20727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install.packages("readxl")</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library(readxl)</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data &lt;- read_excel("path/to/your/file.xlsx")</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What do we enter in the R session?</a:t>
            </a:r>
            <a:endParaRPr b="0" i="0" sz="1600" u="none" cap="none" strike="noStrike">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960" name="Google Shape;960;p77"/>
          <p:cNvSpPr txBox="1"/>
          <p:nvPr/>
        </p:nvSpPr>
        <p:spPr>
          <a:xfrm>
            <a:off x="193950" y="811250"/>
            <a:ext cx="8558700" cy="9327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Second: Loading our first data set!</a:t>
            </a:r>
            <a:endParaRPr b="0" i="0" sz="2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8"/>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66" name="Google Shape;966;p78"/>
          <p:cNvSpPr txBox="1"/>
          <p:nvPr/>
        </p:nvSpPr>
        <p:spPr>
          <a:xfrm>
            <a:off x="193950" y="811250"/>
            <a:ext cx="8558700" cy="9789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Third: Saving our data in R’s native format</a:t>
            </a:r>
            <a:endParaRPr b="0" i="0" sz="2400" u="none" cap="none" strike="noStrike">
              <a:solidFill>
                <a:schemeClr val="lt1"/>
              </a:solidFill>
              <a:latin typeface="Calibri"/>
              <a:ea typeface="Calibri"/>
              <a:cs typeface="Calibri"/>
              <a:sym typeface="Calibri"/>
            </a:endParaRPr>
          </a:p>
          <a:p>
            <a:pPr indent="0" lvl="0" marL="2159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967" name="Google Shape;967;p78"/>
          <p:cNvSpPr txBox="1"/>
          <p:nvPr/>
        </p:nvSpPr>
        <p:spPr>
          <a:xfrm>
            <a:off x="3884450" y="4988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9"/>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get started!</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
        <p:nvSpPr>
          <p:cNvPr id="973" name="Google Shape;973;p79"/>
          <p:cNvSpPr txBox="1"/>
          <p:nvPr/>
        </p:nvSpPr>
        <p:spPr>
          <a:xfrm>
            <a:off x="486775" y="1775650"/>
            <a:ext cx="7665300" cy="20727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save.image(file = "my_session.RData")</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What do we enter in our R session?</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t/>
            </a:r>
            <a:endParaRPr sz="1600">
              <a:solidFill>
                <a:schemeClr val="dk1"/>
              </a:solidFill>
              <a:latin typeface="Calibri"/>
              <a:ea typeface="Calibri"/>
              <a:cs typeface="Calibri"/>
              <a:sym typeface="Calibri"/>
            </a:endParaRPr>
          </a:p>
          <a:p>
            <a:pPr indent="0" lvl="0" marL="0" marR="0" rtl="0" algn="l">
              <a:lnSpc>
                <a:spcPct val="115000"/>
              </a:lnSpc>
              <a:spcBef>
                <a:spcPts val="500"/>
              </a:spcBef>
              <a:spcAft>
                <a:spcPts val="0"/>
              </a:spcAft>
              <a:buClr>
                <a:srgbClr val="000000"/>
              </a:buClr>
              <a:buSzPts val="1600"/>
              <a:buFont typeface="Arial"/>
              <a:buNone/>
            </a:pPr>
            <a:r>
              <a:rPr lang="en" sz="1600">
                <a:solidFill>
                  <a:schemeClr val="dk1"/>
                </a:solidFill>
                <a:latin typeface="Calibri"/>
                <a:ea typeface="Calibri"/>
                <a:cs typeface="Calibri"/>
                <a:sym typeface="Calibri"/>
              </a:rPr>
              <a:t>Or any other suggestions?</a:t>
            </a:r>
            <a:endParaRPr sz="1600">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974" name="Google Shape;974;p79"/>
          <p:cNvSpPr txBox="1"/>
          <p:nvPr/>
        </p:nvSpPr>
        <p:spPr>
          <a:xfrm>
            <a:off x="193950" y="811250"/>
            <a:ext cx="8558700" cy="1403700"/>
          </a:xfrm>
          <a:prstGeom prst="rect">
            <a:avLst/>
          </a:prstGeom>
          <a:noFill/>
          <a:ln>
            <a:noFill/>
          </a:ln>
        </p:spPr>
        <p:txBody>
          <a:bodyPr anchorCtr="0" anchor="t" bIns="91425" lIns="91425" spcFirstLastPara="1" rIns="91425" wrap="square" tIns="91425">
            <a:spAutoFit/>
          </a:bodyPr>
          <a:lstStyle/>
          <a:p>
            <a:pPr indent="0" lvl="0" marL="215900" marR="0" rtl="0" algn="l">
              <a:lnSpc>
                <a:spcPct val="115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Third: Saving our data in R’s native format</a:t>
            </a:r>
            <a:endParaRPr b="0" i="0" sz="2400" u="none" cap="none" strike="noStrike">
              <a:solidFill>
                <a:schemeClr val="lt1"/>
              </a:solidFill>
              <a:latin typeface="Calibri"/>
              <a:ea typeface="Calibri"/>
              <a:cs typeface="Calibri"/>
              <a:sym typeface="Calibri"/>
            </a:endParaRPr>
          </a:p>
          <a:p>
            <a:pPr indent="0" lvl="0" marL="2159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306351b6c07_0_798"/>
          <p:cNvSpPr txBox="1"/>
          <p:nvPr/>
        </p:nvSpPr>
        <p:spPr>
          <a:xfrm>
            <a:off x="127450" y="134150"/>
            <a:ext cx="5839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Let’s </a:t>
            </a:r>
            <a:r>
              <a:rPr lang="en" sz="3200">
                <a:solidFill>
                  <a:srgbClr val="F3F3F3"/>
                </a:solidFill>
                <a:latin typeface="Oswald"/>
                <a:ea typeface="Oswald"/>
                <a:cs typeface="Oswald"/>
                <a:sym typeface="Oswald"/>
              </a:rPr>
              <a:t>explore the data!</a:t>
            </a:r>
            <a:r>
              <a:rPr b="0" i="0" lang="en" sz="1100" u="none" cap="none" strike="noStrike">
                <a:solidFill>
                  <a:schemeClr val="dk1"/>
                </a:solidFill>
                <a:latin typeface="Arial"/>
                <a:ea typeface="Arial"/>
                <a:cs typeface="Arial"/>
                <a:sym typeface="Arial"/>
              </a:rPr>
              <a:t> </a:t>
            </a:r>
            <a:endParaRPr b="0" i="0" sz="3200" u="none" cap="none" strike="noStrike">
              <a:solidFill>
                <a:srgbClr val="F3F3F3"/>
              </a:solidFill>
              <a:latin typeface="Oswald"/>
              <a:ea typeface="Oswald"/>
              <a:cs typeface="Oswald"/>
              <a:sym typeface="Oswa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0"/>
          <p:cNvSpPr txBox="1"/>
          <p:nvPr/>
        </p:nvSpPr>
        <p:spPr>
          <a:xfrm>
            <a:off x="179575" y="207800"/>
            <a:ext cx="8558700" cy="10989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“First, the ‘Sold on’ variable in </a:t>
            </a:r>
            <a:r>
              <a:rPr lang="en" sz="1800">
                <a:solidFill>
                  <a:schemeClr val="lt1"/>
                </a:solidFill>
                <a:latin typeface="Calibri"/>
                <a:ea typeface="Calibri"/>
                <a:cs typeface="Calibri"/>
                <a:sym typeface="Calibri"/>
              </a:rPr>
              <a:t>trainingTickets</a:t>
            </a:r>
            <a:r>
              <a:rPr b="0" i="0" lang="en" sz="1800" u="none" cap="none" strike="noStrike">
                <a:solidFill>
                  <a:schemeClr val="lt1"/>
                </a:solidFill>
                <a:latin typeface="Calibri"/>
                <a:ea typeface="Calibri"/>
                <a:cs typeface="Calibri"/>
                <a:sym typeface="Calibri"/>
              </a:rPr>
              <a:t> is in the format ‘2/8/2024 - 10:43. Can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1"/>
          <p:cNvSpPr txBox="1"/>
          <p:nvPr/>
        </p:nvSpPr>
        <p:spPr>
          <a:xfrm>
            <a:off x="486775" y="1775650"/>
            <a:ext cx="7665300" cy="3969300"/>
          </a:xfrm>
          <a:prstGeom prst="rect">
            <a:avLst/>
          </a:prstGeom>
          <a:solidFill>
            <a:srgbClr val="FFFFFF"/>
          </a:solid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Load the necessary libraries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library(dplyr)</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Convert the Sold on column to a datetime format</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RegistrationDatav1$Sold_on &lt;- as.POSIXct(RegistrationDatav1$Sold_on, format = "%m/%d/%Y </a:t>
            </a:r>
            <a:r>
              <a:rPr lang="en">
                <a:solidFill>
                  <a:schemeClr val="dk1"/>
                </a:solidFill>
              </a:rPr>
              <a:t>- %H:%M”</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Calculate the number of hours from the first sign-up</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 Find the earliest sign-up time </a:t>
            </a: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first_signup &lt;- min(RegistrationDatav1$Sold_on, na.rm = TRUE)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 Calculate the difference in hours RegistrationDatav1 &lt;- RegistrationDatav1 %&gt;%  mutate(Hours_from_first_signup = as.numeric(difftime(Sold_on, first_signup, units = "hours")))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RegistrationDatav1$Sold_on &lt;- as.POSIXct(RegistrationDatav1$Sold_on, format='%m/%d/%Y - %H:%M')</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990" name="Google Shape;990;p81"/>
          <p:cNvSpPr txBox="1"/>
          <p:nvPr/>
        </p:nvSpPr>
        <p:spPr>
          <a:xfrm>
            <a:off x="193950" y="143175"/>
            <a:ext cx="8558700" cy="14175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“The ‘Sold on’ variable in RegistrationDatav1 is in the format ‘2/8/2024 - 10:43’. Could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 </a:t>
            </a:r>
            <a:endParaRPr b="0" i="0" sz="3200" u="none" cap="none" strike="noStrike">
              <a:solidFill>
                <a:srgbClr val="F3F3F3"/>
              </a:solidFill>
              <a:latin typeface="Oswald"/>
              <a:ea typeface="Oswald"/>
              <a:cs typeface="Oswald"/>
              <a:sym typeface="Oswald"/>
            </a:endParaRPr>
          </a:p>
        </p:txBody>
      </p:sp>
      <p:sp>
        <p:nvSpPr>
          <p:cNvPr id="125" name="Google Shape;125;p4"/>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before we start</a:t>
            </a:r>
            <a:endParaRPr b="0" i="0" sz="1700" u="none" cap="none" strike="noStrike">
              <a:solidFill>
                <a:srgbClr val="F3F3F3"/>
              </a:solidFill>
              <a:latin typeface="Oswald"/>
              <a:ea typeface="Oswald"/>
              <a:cs typeface="Oswald"/>
              <a:sym typeface="Oswald"/>
            </a:endParaRPr>
          </a:p>
        </p:txBody>
      </p:sp>
      <p:sp>
        <p:nvSpPr>
          <p:cNvPr id="126" name="Google Shape;126;p4"/>
          <p:cNvSpPr txBox="1"/>
          <p:nvPr/>
        </p:nvSpPr>
        <p:spPr>
          <a:xfrm>
            <a:off x="266199" y="1213563"/>
            <a:ext cx="5561700" cy="1140282"/>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Upload files like PDFs</a:t>
            </a:r>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Copy &amp; paste information</a:t>
            </a:r>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Enter something new into the LLM interface</a:t>
            </a:r>
            <a:endParaRPr/>
          </a:p>
        </p:txBody>
      </p:sp>
      <p:pic>
        <p:nvPicPr>
          <p:cNvPr id="127" name="Google Shape;127;p4"/>
          <p:cNvPicPr preferRelativeResize="0"/>
          <p:nvPr/>
        </p:nvPicPr>
        <p:blipFill rotWithShape="1">
          <a:blip r:embed="rId3">
            <a:alphaModFix/>
          </a:blip>
          <a:srcRect b="0" l="0" r="0" t="0"/>
          <a:stretch/>
        </p:blipFill>
        <p:spPr>
          <a:xfrm>
            <a:off x="5339025" y="337125"/>
            <a:ext cx="2055374" cy="1819437"/>
          </a:xfrm>
          <a:prstGeom prst="rect">
            <a:avLst/>
          </a:prstGeom>
          <a:noFill/>
          <a:ln>
            <a:noFill/>
          </a:ln>
        </p:spPr>
      </p:pic>
      <p:pic>
        <p:nvPicPr>
          <p:cNvPr id="128" name="Google Shape;128;p4"/>
          <p:cNvPicPr preferRelativeResize="0"/>
          <p:nvPr/>
        </p:nvPicPr>
        <p:blipFill rotWithShape="1">
          <a:blip r:embed="rId4">
            <a:alphaModFix/>
          </a:blip>
          <a:srcRect b="0" l="0" r="0" t="0"/>
          <a:stretch/>
        </p:blipFill>
        <p:spPr>
          <a:xfrm>
            <a:off x="5406582" y="3112785"/>
            <a:ext cx="1920256" cy="1699827"/>
          </a:xfrm>
          <a:prstGeom prst="rect">
            <a:avLst/>
          </a:prstGeom>
          <a:noFill/>
          <a:ln>
            <a:noFill/>
          </a:ln>
        </p:spPr>
      </p:pic>
      <p:sp>
        <p:nvSpPr>
          <p:cNvPr id="129" name="Google Shape;129;p4"/>
          <p:cNvSpPr txBox="1"/>
          <p:nvPr/>
        </p:nvSpPr>
        <p:spPr>
          <a:xfrm>
            <a:off x="4048850" y="2337188"/>
            <a:ext cx="4435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3F3F3"/>
                </a:solidFill>
                <a:latin typeface="Oswald"/>
                <a:ea typeface="Oswald"/>
                <a:cs typeface="Oswald"/>
                <a:sym typeface="Oswald"/>
              </a:rPr>
              <a:t>Be careful</a:t>
            </a:r>
            <a:endParaRPr b="0" i="0" sz="2500" u="none" cap="none" strike="noStrike">
              <a:solidFill>
                <a:srgbClr val="F3F3F3"/>
              </a:solidFill>
              <a:latin typeface="Oswald"/>
              <a:ea typeface="Oswald"/>
              <a:cs typeface="Oswald"/>
              <a:sym typeface="Oswald"/>
            </a:endParaRPr>
          </a:p>
        </p:txBody>
      </p:sp>
      <p:cxnSp>
        <p:nvCxnSpPr>
          <p:cNvPr id="130" name="Google Shape;130;p4"/>
          <p:cNvCxnSpPr/>
          <p:nvPr/>
        </p:nvCxnSpPr>
        <p:spPr>
          <a:xfrm flipH="1" rot="10800000">
            <a:off x="6993350" y="2620688"/>
            <a:ext cx="1490700" cy="2400"/>
          </a:xfrm>
          <a:prstGeom prst="straightConnector1">
            <a:avLst/>
          </a:prstGeom>
          <a:noFill/>
          <a:ln cap="flat" cmpd="sng" w="19050">
            <a:solidFill>
              <a:srgbClr val="F28A24"/>
            </a:solidFill>
            <a:prstDash val="solid"/>
            <a:round/>
            <a:headEnd len="sm" w="sm" type="none"/>
            <a:tailEnd len="sm" w="sm" type="none"/>
          </a:ln>
        </p:spPr>
      </p:cxnSp>
      <p:sp>
        <p:nvSpPr>
          <p:cNvPr id="131" name="Google Shape;131;p4"/>
          <p:cNvSpPr txBox="1"/>
          <p:nvPr/>
        </p:nvSpPr>
        <p:spPr>
          <a:xfrm>
            <a:off x="5615750" y="911975"/>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Input</a:t>
            </a:r>
            <a:endParaRPr b="0" i="0" sz="2300" u="none" cap="none" strike="noStrike">
              <a:solidFill>
                <a:srgbClr val="D5A66B"/>
              </a:solidFill>
              <a:latin typeface="Oswald"/>
              <a:ea typeface="Oswald"/>
              <a:cs typeface="Oswald"/>
              <a:sym typeface="Oswald"/>
            </a:endParaRPr>
          </a:p>
        </p:txBody>
      </p:sp>
      <p:sp>
        <p:nvSpPr>
          <p:cNvPr id="132" name="Google Shape;132;p4"/>
          <p:cNvSpPr txBox="1"/>
          <p:nvPr/>
        </p:nvSpPr>
        <p:spPr>
          <a:xfrm>
            <a:off x="5673100" y="3693300"/>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Output</a:t>
            </a:r>
            <a:endParaRPr b="0" i="0" sz="2300" u="none" cap="none" strike="noStrike">
              <a:solidFill>
                <a:srgbClr val="D5A66B"/>
              </a:solidFill>
              <a:latin typeface="Oswald"/>
              <a:ea typeface="Oswald"/>
              <a:cs typeface="Oswald"/>
              <a:sym typeface="Oswald"/>
            </a:endParaRPr>
          </a:p>
        </p:txBody>
      </p:sp>
      <p:cxnSp>
        <p:nvCxnSpPr>
          <p:cNvPr id="133" name="Google Shape;133;p4"/>
          <p:cNvCxnSpPr/>
          <p:nvPr/>
        </p:nvCxnSpPr>
        <p:spPr>
          <a:xfrm flipH="1" rot="10800000">
            <a:off x="4048850" y="2619488"/>
            <a:ext cx="1490700" cy="2400"/>
          </a:xfrm>
          <a:prstGeom prst="straightConnector1">
            <a:avLst/>
          </a:prstGeom>
          <a:noFill/>
          <a:ln cap="flat" cmpd="sng" w="19050">
            <a:solidFill>
              <a:srgbClr val="F28A24"/>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2"/>
          <p:cNvSpPr txBox="1"/>
          <p:nvPr/>
        </p:nvSpPr>
        <p:spPr>
          <a:xfrm>
            <a:off x="486775" y="1775650"/>
            <a:ext cx="7665300" cy="4960500"/>
          </a:xfrm>
          <a:prstGeom prst="rect">
            <a:avLst/>
          </a:prstGeom>
          <a:solidFill>
            <a:srgbClr val="FFFFFF"/>
          </a:solid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Load the necessary libraries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library(dplyr)</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Convert the Sold on column to a datetime format</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RegistrationDatav1$Sold_on &lt;- as.POSIXct(RegistrationDatav1$Sold_on, format = "%m/%d/%Y %I:%M:%S %p")</a:t>
            </a:r>
            <a:br>
              <a:rPr b="0" i="0" lang="en" sz="1400" u="none" cap="none" strike="noStrike">
                <a:solidFill>
                  <a:schemeClr val="dk1"/>
                </a:solidFill>
                <a:latin typeface="Arial"/>
                <a:ea typeface="Arial"/>
                <a:cs typeface="Arial"/>
                <a:sym typeface="Arial"/>
              </a:rPr>
            </a:b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highlight>
                  <a:srgbClr val="FFFF00"/>
                </a:highlight>
                <a:latin typeface="Arial"/>
                <a:ea typeface="Arial"/>
                <a:cs typeface="Arial"/>
                <a:sym typeface="Arial"/>
              </a:rPr>
              <a:t>Two hours later I get: RegistrationDatav1$Sold_on_datetime &lt;- as.POSIXct(RegistrationDatav1$`Sold on`, format = "%m/%d/%Y - %H:%M")</a:t>
            </a:r>
            <a:endParaRPr b="0" i="0" sz="1400" u="none" cap="none" strike="noStrike">
              <a:solidFill>
                <a:schemeClr val="dk1"/>
              </a:solidFill>
              <a:highlight>
                <a:srgbClr val="FFFF00"/>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Calculate the number of hours from the first sign-up</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 Find the earliest sign-up time </a:t>
            </a: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first_signup &lt;- min(RegistrationDatav1$Sold_on, na.rm = TRUE)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 Calculate the difference in hours RegistrationDatav1 &lt;- RegistrationDatav1 %&gt;%  mutate(Hours_from_first_signup = as.numeric(difftime(Sold_on, first_signup, units = "hours")))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RegistrationDatav1$Sold_on &lt;- as.POSIXct(RegistrationDatav1$Sold_on, format='%m/%d/%Y - %H:%M')</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996" name="Google Shape;996;p82"/>
          <p:cNvSpPr txBox="1"/>
          <p:nvPr/>
        </p:nvSpPr>
        <p:spPr>
          <a:xfrm>
            <a:off x="193950" y="143175"/>
            <a:ext cx="8558700" cy="14175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“The ‘Sold on’ variable in RegistrationDatav1 is in the format ‘2/8/2024 - 10:43’. Could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3"/>
          <p:cNvSpPr txBox="1"/>
          <p:nvPr/>
        </p:nvSpPr>
        <p:spPr>
          <a:xfrm>
            <a:off x="486775" y="1775650"/>
            <a:ext cx="7665300" cy="2977800"/>
          </a:xfrm>
          <a:prstGeom prst="rect">
            <a:avLst/>
          </a:prstGeom>
          <a:solidFill>
            <a:srgbClr val="FFFFFF"/>
          </a:solid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Load the necessary libraries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library(dplyr)</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What happens?</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Calculate the number of hours from the first sign-up</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 Find the earliest sign-up time </a:t>
            </a: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first_signup &lt;- min(RegistrationDatav1$Sold_on, na.rm = TRUE)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02" name="Google Shape;1002;p83"/>
          <p:cNvSpPr txBox="1"/>
          <p:nvPr/>
        </p:nvSpPr>
        <p:spPr>
          <a:xfrm>
            <a:off x="193950" y="143175"/>
            <a:ext cx="8558700" cy="14175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“The ‘Sold on’ variable in RegistrationDatav1 is in the format ‘2/8/2024 - 10:43’. Could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4"/>
          <p:cNvSpPr txBox="1"/>
          <p:nvPr/>
        </p:nvSpPr>
        <p:spPr>
          <a:xfrm>
            <a:off x="486775" y="1775650"/>
            <a:ext cx="7665300" cy="3473400"/>
          </a:xfrm>
          <a:prstGeom prst="rect">
            <a:avLst/>
          </a:prstGeom>
          <a:solidFill>
            <a:srgbClr val="FFFFFF"/>
          </a:solid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Load the necessary libraries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library(dplyr)</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What happens? OK - solved!</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Calculate the number of hours from the first sign-up</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 Find the earliest sign-up time </a:t>
            </a: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  first_signup &lt;- min(RegistrationDatav1$Sold_on, na.rm = TRUE)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chemeClr val="dk1"/>
                </a:solidFill>
                <a:latin typeface="Arial"/>
                <a:ea typeface="Arial"/>
                <a:cs typeface="Arial"/>
                <a:sym typeface="Arial"/>
              </a:rPr>
              <a:t>  What happens? OK - we need to rename the column or even better inspect the Excel file in the beginning and address the issue earlier.</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5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08" name="Google Shape;1008;p84"/>
          <p:cNvSpPr txBox="1"/>
          <p:nvPr/>
        </p:nvSpPr>
        <p:spPr>
          <a:xfrm>
            <a:off x="193950" y="143175"/>
            <a:ext cx="8558700" cy="14175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“The ‘Sold on’ variable in RegistrationDatav1 is in the format ‘2/8/2024 - 10:43’. Could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5"/>
          <p:cNvSpPr txBox="1"/>
          <p:nvPr/>
        </p:nvSpPr>
        <p:spPr>
          <a:xfrm>
            <a:off x="179575" y="207800"/>
            <a:ext cx="8558700" cy="10989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lang="en" sz="1800">
                <a:solidFill>
                  <a:schemeClr val="lt1"/>
                </a:solidFill>
                <a:latin typeface="Calibri"/>
                <a:ea typeface="Calibri"/>
                <a:cs typeface="Calibri"/>
                <a:sym typeface="Calibri"/>
              </a:rPr>
              <a:t>Q</a:t>
            </a:r>
            <a:r>
              <a:rPr b="1" i="0" lang="en" sz="1800" u="none" cap="none" strike="noStrike">
                <a:solidFill>
                  <a:schemeClr val="lt1"/>
                </a:solidFill>
                <a:latin typeface="Calibri"/>
                <a:ea typeface="Calibri"/>
                <a:cs typeface="Calibri"/>
                <a:sym typeface="Calibri"/>
              </a:rPr>
              <a:t>: </a:t>
            </a:r>
            <a:r>
              <a:rPr b="0" i="0" lang="en" sz="1800" u="none" cap="none" strike="noStrike">
                <a:solidFill>
                  <a:schemeClr val="lt1"/>
                </a:solidFill>
                <a:latin typeface="Calibri"/>
                <a:ea typeface="Calibri"/>
                <a:cs typeface="Calibri"/>
                <a:sym typeface="Calibri"/>
              </a:rPr>
              <a:t>“First, the ‘Sold on’ variable in RegistrationDatav1 is in the format ‘2/8/2024 - 10:43’. Can you help me create a new variable that is the number of hours from when the first person signed up, and add that to my data frame? Please do not overwrite ‘Sold on’.”</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6"/>
          <p:cNvSpPr txBox="1"/>
          <p:nvPr/>
        </p:nvSpPr>
        <p:spPr>
          <a:xfrm>
            <a:off x="486775" y="1775650"/>
            <a:ext cx="7665300" cy="26304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It sounds like there might be a mismatch between the column name you’re trying to reference and the actual column name in your Excel file. Here are a few steps you can take to troubleshoot and resolve this issue:</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Check Column Names</a:t>
            </a:r>
            <a:r>
              <a:rPr b="0" i="0" lang="en" sz="1400" u="none" cap="none" strike="noStrike">
                <a:solidFill>
                  <a:schemeClr val="dk1"/>
                </a:solidFill>
                <a:latin typeface="Arial"/>
                <a:ea typeface="Arial"/>
                <a:cs typeface="Arial"/>
                <a:sym typeface="Arial"/>
              </a:rPr>
              <a:t>: Ensure that the column name in your Excel file is exactly Sold on and not Sold_on. Excel column names are case-sensitive and must match exactly.</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Rename the column</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colnames(data)[colnames(data) == "Sold on"] &lt;- "Sold_on"</a:t>
            </a:r>
            <a:endParaRPr b="0" i="0" sz="1400" u="none" cap="none" strike="noStrike">
              <a:solidFill>
                <a:schemeClr val="dk1"/>
              </a:solidFill>
              <a:latin typeface="Arial"/>
              <a:ea typeface="Arial"/>
              <a:cs typeface="Arial"/>
              <a:sym typeface="Arial"/>
            </a:endParaRPr>
          </a:p>
          <a:p>
            <a:pPr indent="0" lvl="0" marL="127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19" name="Google Shape;1019;p86"/>
          <p:cNvSpPr txBox="1"/>
          <p:nvPr/>
        </p:nvSpPr>
        <p:spPr>
          <a:xfrm>
            <a:off x="193950" y="143175"/>
            <a:ext cx="8558700" cy="15237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chemeClr val="dk1"/>
              </a:buClr>
              <a:buSzPts val="1100"/>
              <a:buFont typeface="Arial"/>
              <a:buNone/>
            </a:pPr>
            <a:r>
              <a:rPr b="1" lang="en" sz="2000">
                <a:solidFill>
                  <a:schemeClr val="lt1"/>
                </a:solidFill>
                <a:latin typeface="Corbel"/>
                <a:ea typeface="Corbel"/>
                <a:cs typeface="Corbel"/>
                <a:sym typeface="Corbel"/>
              </a:rPr>
              <a:t>Q</a:t>
            </a:r>
            <a:r>
              <a:rPr b="1" i="0" lang="en" sz="2000" u="none" cap="none" strike="noStrike">
                <a:solidFill>
                  <a:schemeClr val="lt1"/>
                </a:solidFill>
                <a:latin typeface="Corbel"/>
                <a:ea typeface="Corbel"/>
                <a:cs typeface="Corbel"/>
                <a:sym typeface="Corbel"/>
              </a:rPr>
              <a:t>: </a:t>
            </a:r>
            <a:r>
              <a:rPr b="0" i="0" lang="en" sz="2000" u="none" cap="none" strike="noStrike">
                <a:solidFill>
                  <a:schemeClr val="lt1"/>
                </a:solidFill>
                <a:latin typeface="Corbel"/>
                <a:ea typeface="Corbel"/>
                <a:cs typeface="Corbel"/>
                <a:sym typeface="Corbel"/>
              </a:rPr>
              <a:t>“Using R after having loaded an Excel file and trying to transform the column 'Sold on', I get this error: Unknown or uninitialised column: `Sold_on`. What can I do?”</a:t>
            </a:r>
            <a:endParaRPr b="0" i="0" sz="2000" u="none" cap="none" strike="noStrike">
              <a:solidFill>
                <a:schemeClr val="lt1"/>
              </a:solidFill>
              <a:latin typeface="Corbel"/>
              <a:ea typeface="Corbel"/>
              <a:cs typeface="Corbel"/>
              <a:sym typeface="Corbel"/>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7"/>
          <p:cNvSpPr txBox="1"/>
          <p:nvPr/>
        </p:nvSpPr>
        <p:spPr>
          <a:xfrm>
            <a:off x="179575" y="207800"/>
            <a:ext cx="8558700" cy="4617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Let’s go back to our original answer.</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8"/>
          <p:cNvSpPr txBox="1"/>
          <p:nvPr/>
        </p:nvSpPr>
        <p:spPr>
          <a:xfrm>
            <a:off x="179575" y="207800"/>
            <a:ext cx="8558700" cy="9927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“I’m attaching my original data frame again for you. Can you generate code for me to get a histogram of the new variable, HoursSinceFirst?”</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9"/>
          <p:cNvSpPr txBox="1"/>
          <p:nvPr/>
        </p:nvSpPr>
        <p:spPr>
          <a:xfrm>
            <a:off x="193950" y="143175"/>
            <a:ext cx="8558700" cy="9927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“I’m attaching my original data frame again for you. Can you generate code for me to get a histogram of the new variable, HoursSinceFirst?”</a:t>
            </a:r>
            <a:endParaRPr b="0" i="0" sz="2000" u="none" cap="none" strike="noStrike">
              <a:solidFill>
                <a:schemeClr val="lt1"/>
              </a:solidFill>
              <a:latin typeface="Corbel"/>
              <a:ea typeface="Corbel"/>
              <a:cs typeface="Corbel"/>
              <a:sym typeface="Corbel"/>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id="1035" name="Google Shape;1035;p89"/>
          <p:cNvPicPr preferRelativeResize="0"/>
          <p:nvPr/>
        </p:nvPicPr>
        <p:blipFill rotWithShape="1">
          <a:blip r:embed="rId3">
            <a:alphaModFix/>
          </a:blip>
          <a:srcRect b="0" l="0" r="0" t="0"/>
          <a:stretch/>
        </p:blipFill>
        <p:spPr>
          <a:xfrm>
            <a:off x="1876500" y="762325"/>
            <a:ext cx="4517721" cy="41412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0"/>
          <p:cNvSpPr txBox="1"/>
          <p:nvPr/>
        </p:nvSpPr>
        <p:spPr>
          <a:xfrm>
            <a:off x="179575" y="207800"/>
            <a:ext cx="8558700" cy="9927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“I’m attaching my original data frame again for you. Can you generate code for me to get a histogram of the new variable, HoursSinceFirst?”</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91"/>
          <p:cNvSpPr txBox="1"/>
          <p:nvPr/>
        </p:nvSpPr>
        <p:spPr>
          <a:xfrm>
            <a:off x="193950" y="143175"/>
            <a:ext cx="8558700" cy="7272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“Oh, I see that there are way too many bins. Can you do it again, but grouping by week?”</a:t>
            </a:r>
            <a:endParaRPr b="0" i="0" sz="2000" u="none" cap="none" strike="noStrike">
              <a:solidFill>
                <a:schemeClr val="lt1"/>
              </a:solidFill>
              <a:latin typeface="Corbel"/>
              <a:ea typeface="Corbel"/>
              <a:cs typeface="Corbel"/>
              <a:sym typeface="Corbel"/>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id="1046" name="Google Shape;1046;p91"/>
          <p:cNvPicPr preferRelativeResize="0"/>
          <p:nvPr/>
        </p:nvPicPr>
        <p:blipFill rotWithShape="1">
          <a:blip r:embed="rId3">
            <a:alphaModFix/>
          </a:blip>
          <a:srcRect b="0" l="0" r="0" t="0"/>
          <a:stretch/>
        </p:blipFill>
        <p:spPr>
          <a:xfrm>
            <a:off x="1847750" y="771350"/>
            <a:ext cx="4329084" cy="39683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5"/>
          <p:cNvPicPr preferRelativeResize="0"/>
          <p:nvPr/>
        </p:nvPicPr>
        <p:blipFill rotWithShape="1">
          <a:blip r:embed="rId3">
            <a:alphaModFix/>
          </a:blip>
          <a:srcRect b="0" l="0" r="0" t="0"/>
          <a:stretch/>
        </p:blipFill>
        <p:spPr>
          <a:xfrm>
            <a:off x="5339025" y="337125"/>
            <a:ext cx="2055374" cy="1819437"/>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5406582" y="3112785"/>
            <a:ext cx="1920256" cy="1699827"/>
          </a:xfrm>
          <a:prstGeom prst="rect">
            <a:avLst/>
          </a:prstGeom>
          <a:noFill/>
          <a:ln>
            <a:noFill/>
          </a:ln>
        </p:spPr>
      </p:pic>
      <p:sp>
        <p:nvSpPr>
          <p:cNvPr id="140" name="Google Shape;140;p5"/>
          <p:cNvSpPr txBox="1"/>
          <p:nvPr/>
        </p:nvSpPr>
        <p:spPr>
          <a:xfrm>
            <a:off x="127450" y="134150"/>
            <a:ext cx="5839200" cy="677100"/>
          </a:xfrm>
          <a:prstGeom prst="rect">
            <a:avLst/>
          </a:prstGeom>
          <a:noFill/>
          <a:ln>
            <a:noFill/>
          </a:ln>
          <a:effectLst>
            <a:outerShdw blurRad="57150" rotWithShape="0" algn="bl" dir="5400000" dist="19050">
              <a:srgbClr val="D9D9D9">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Considerations </a:t>
            </a:r>
            <a:endParaRPr b="0" i="0" sz="3200" u="none" cap="none" strike="noStrike">
              <a:solidFill>
                <a:srgbClr val="F3F3F3"/>
              </a:solidFill>
              <a:latin typeface="Oswald"/>
              <a:ea typeface="Oswald"/>
              <a:cs typeface="Oswald"/>
              <a:sym typeface="Oswald"/>
            </a:endParaRPr>
          </a:p>
        </p:txBody>
      </p:sp>
      <p:sp>
        <p:nvSpPr>
          <p:cNvPr id="141" name="Google Shape;141;p5"/>
          <p:cNvSpPr txBox="1"/>
          <p:nvPr/>
        </p:nvSpPr>
        <p:spPr>
          <a:xfrm>
            <a:off x="185175" y="5772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3F3F3"/>
                </a:solidFill>
                <a:latin typeface="Oswald"/>
                <a:ea typeface="Oswald"/>
                <a:cs typeface="Oswald"/>
                <a:sym typeface="Oswald"/>
              </a:rPr>
              <a:t>before we start</a:t>
            </a:r>
            <a:endParaRPr b="0" i="0" sz="1700" u="none" cap="none" strike="noStrike">
              <a:solidFill>
                <a:srgbClr val="F3F3F3"/>
              </a:solidFill>
              <a:latin typeface="Oswald"/>
              <a:ea typeface="Oswald"/>
              <a:cs typeface="Oswald"/>
              <a:sym typeface="Oswald"/>
            </a:endParaRPr>
          </a:p>
        </p:txBody>
      </p:sp>
      <p:sp>
        <p:nvSpPr>
          <p:cNvPr id="142" name="Google Shape;142;p5"/>
          <p:cNvSpPr txBox="1"/>
          <p:nvPr/>
        </p:nvSpPr>
        <p:spPr>
          <a:xfrm>
            <a:off x="266200" y="3147125"/>
            <a:ext cx="5088162" cy="1140282"/>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Reading content created by AI</a:t>
            </a:r>
            <a:endParaRPr b="0" i="0" sz="1800" u="none" cap="none" strike="noStrike">
              <a:solidFill>
                <a:srgbClr val="F3F3F3"/>
              </a:solidFill>
              <a:latin typeface="Oswald"/>
              <a:ea typeface="Oswald"/>
              <a:cs typeface="Oswald"/>
              <a:sym typeface="Oswald"/>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Using content created by AI in own works</a:t>
            </a:r>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Adapt content created by AI</a:t>
            </a:r>
            <a:endParaRPr b="0" i="0" sz="1800" u="none" cap="none" strike="noStrike">
              <a:solidFill>
                <a:srgbClr val="F3F3F3"/>
              </a:solidFill>
              <a:latin typeface="Oswald"/>
              <a:ea typeface="Oswald"/>
              <a:cs typeface="Oswald"/>
              <a:sym typeface="Oswald"/>
            </a:endParaRPr>
          </a:p>
        </p:txBody>
      </p:sp>
      <p:sp>
        <p:nvSpPr>
          <p:cNvPr id="143" name="Google Shape;143;p5"/>
          <p:cNvSpPr txBox="1"/>
          <p:nvPr/>
        </p:nvSpPr>
        <p:spPr>
          <a:xfrm>
            <a:off x="4048850" y="2337188"/>
            <a:ext cx="4435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3F3F3"/>
                </a:solidFill>
                <a:latin typeface="Oswald"/>
                <a:ea typeface="Oswald"/>
                <a:cs typeface="Oswald"/>
                <a:sym typeface="Oswald"/>
              </a:rPr>
              <a:t>Be careful</a:t>
            </a:r>
            <a:endParaRPr b="0" i="0" sz="2500" u="none" cap="none" strike="noStrike">
              <a:solidFill>
                <a:srgbClr val="F3F3F3"/>
              </a:solidFill>
              <a:latin typeface="Oswald"/>
              <a:ea typeface="Oswald"/>
              <a:cs typeface="Oswald"/>
              <a:sym typeface="Oswald"/>
            </a:endParaRPr>
          </a:p>
        </p:txBody>
      </p:sp>
      <p:cxnSp>
        <p:nvCxnSpPr>
          <p:cNvPr id="144" name="Google Shape;144;p5"/>
          <p:cNvCxnSpPr>
            <a:stCxn id="143" idx="1"/>
          </p:cNvCxnSpPr>
          <p:nvPr/>
        </p:nvCxnSpPr>
        <p:spPr>
          <a:xfrm flipH="1" rot="10800000">
            <a:off x="4048850" y="2619488"/>
            <a:ext cx="1490700" cy="2400"/>
          </a:xfrm>
          <a:prstGeom prst="straightConnector1">
            <a:avLst/>
          </a:prstGeom>
          <a:noFill/>
          <a:ln cap="flat" cmpd="sng" w="19050">
            <a:solidFill>
              <a:srgbClr val="F28A24"/>
            </a:solidFill>
            <a:prstDash val="solid"/>
            <a:round/>
            <a:headEnd len="sm" w="sm" type="none"/>
            <a:tailEnd len="sm" w="sm" type="none"/>
          </a:ln>
        </p:spPr>
      </p:cxnSp>
      <p:cxnSp>
        <p:nvCxnSpPr>
          <p:cNvPr id="145" name="Google Shape;145;p5"/>
          <p:cNvCxnSpPr/>
          <p:nvPr/>
        </p:nvCxnSpPr>
        <p:spPr>
          <a:xfrm flipH="1" rot="10800000">
            <a:off x="6993350" y="2620688"/>
            <a:ext cx="1490700" cy="2400"/>
          </a:xfrm>
          <a:prstGeom prst="straightConnector1">
            <a:avLst/>
          </a:prstGeom>
          <a:noFill/>
          <a:ln cap="flat" cmpd="sng" w="19050">
            <a:solidFill>
              <a:srgbClr val="F28A24"/>
            </a:solidFill>
            <a:prstDash val="solid"/>
            <a:round/>
            <a:headEnd len="sm" w="sm" type="none"/>
            <a:tailEnd len="sm" w="sm" type="none"/>
          </a:ln>
        </p:spPr>
      </p:cxnSp>
      <p:sp>
        <p:nvSpPr>
          <p:cNvPr id="146" name="Google Shape;146;p5"/>
          <p:cNvSpPr txBox="1"/>
          <p:nvPr/>
        </p:nvSpPr>
        <p:spPr>
          <a:xfrm>
            <a:off x="5615750" y="911975"/>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Input</a:t>
            </a:r>
            <a:endParaRPr b="0" i="0" sz="2300" u="none" cap="none" strike="noStrike">
              <a:solidFill>
                <a:srgbClr val="D5A66B"/>
              </a:solidFill>
              <a:latin typeface="Oswald"/>
              <a:ea typeface="Oswald"/>
              <a:cs typeface="Oswald"/>
              <a:sym typeface="Oswald"/>
            </a:endParaRPr>
          </a:p>
        </p:txBody>
      </p:sp>
      <p:sp>
        <p:nvSpPr>
          <p:cNvPr id="147" name="Google Shape;147;p5"/>
          <p:cNvSpPr txBox="1"/>
          <p:nvPr/>
        </p:nvSpPr>
        <p:spPr>
          <a:xfrm>
            <a:off x="266199" y="1213563"/>
            <a:ext cx="5561700" cy="1098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Upload files like PDFs</a:t>
            </a:r>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Copy &amp; paste information</a:t>
            </a:r>
            <a:endParaRPr/>
          </a:p>
          <a:p>
            <a:pPr indent="-342900" lvl="0" marL="457200" marR="0" rtl="0" algn="l">
              <a:lnSpc>
                <a:spcPct val="115000"/>
              </a:lnSpc>
              <a:spcBef>
                <a:spcPts val="0"/>
              </a:spcBef>
              <a:spcAft>
                <a:spcPts val="0"/>
              </a:spcAft>
              <a:buClr>
                <a:srgbClr val="F3F3F3"/>
              </a:buClr>
              <a:buSzPts val="1800"/>
              <a:buFont typeface="Oswald"/>
              <a:buChar char="●"/>
            </a:pPr>
            <a:r>
              <a:rPr b="0" i="0" lang="en" sz="1800" u="none" cap="none" strike="noStrike">
                <a:solidFill>
                  <a:srgbClr val="F3F3F3"/>
                </a:solidFill>
                <a:latin typeface="Oswald"/>
                <a:ea typeface="Oswald"/>
                <a:cs typeface="Oswald"/>
                <a:sym typeface="Oswald"/>
              </a:rPr>
              <a:t>Enter something new into the </a:t>
            </a:r>
            <a:r>
              <a:rPr lang="en" sz="1800">
                <a:solidFill>
                  <a:srgbClr val="F3F3F3"/>
                </a:solidFill>
                <a:latin typeface="Oswald"/>
                <a:ea typeface="Oswald"/>
                <a:cs typeface="Oswald"/>
                <a:sym typeface="Oswald"/>
              </a:rPr>
              <a:t>LLM interface</a:t>
            </a:r>
            <a:endParaRPr/>
          </a:p>
        </p:txBody>
      </p:sp>
      <p:sp>
        <p:nvSpPr>
          <p:cNvPr id="148" name="Google Shape;148;p5"/>
          <p:cNvSpPr txBox="1"/>
          <p:nvPr/>
        </p:nvSpPr>
        <p:spPr>
          <a:xfrm>
            <a:off x="5673100" y="3693300"/>
            <a:ext cx="13350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D5A66B"/>
                </a:solidFill>
                <a:latin typeface="Oswald"/>
                <a:ea typeface="Oswald"/>
                <a:cs typeface="Oswald"/>
                <a:sym typeface="Oswald"/>
              </a:rPr>
              <a:t>Output</a:t>
            </a:r>
            <a:endParaRPr b="0" i="0" sz="2300" u="none" cap="none" strike="noStrike">
              <a:solidFill>
                <a:srgbClr val="D5A66B"/>
              </a:solidFill>
              <a:latin typeface="Oswald"/>
              <a:ea typeface="Oswald"/>
              <a:cs typeface="Oswald"/>
              <a:sym typeface="Oswa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2"/>
          <p:cNvSpPr txBox="1"/>
          <p:nvPr/>
        </p:nvSpPr>
        <p:spPr>
          <a:xfrm>
            <a:off x="179575" y="207800"/>
            <a:ext cx="8558700" cy="7272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“What's a good way to capture the underlying the density of this histogram?”</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93"/>
          <p:cNvPicPr preferRelativeResize="0"/>
          <p:nvPr/>
        </p:nvPicPr>
        <p:blipFill rotWithShape="1">
          <a:blip r:embed="rId3">
            <a:alphaModFix/>
          </a:blip>
          <a:srcRect b="0" l="0" r="0" t="0"/>
          <a:stretch/>
        </p:blipFill>
        <p:spPr>
          <a:xfrm>
            <a:off x="2451175" y="1730800"/>
            <a:ext cx="3439146" cy="3152551"/>
          </a:xfrm>
          <a:prstGeom prst="rect">
            <a:avLst/>
          </a:prstGeom>
          <a:noFill/>
          <a:ln>
            <a:noFill/>
          </a:ln>
        </p:spPr>
      </p:pic>
      <p:sp>
        <p:nvSpPr>
          <p:cNvPr id="1057" name="Google Shape;1057;p93"/>
          <p:cNvSpPr txBox="1"/>
          <p:nvPr/>
        </p:nvSpPr>
        <p:spPr>
          <a:xfrm>
            <a:off x="179575" y="207800"/>
            <a:ext cx="8558700" cy="7272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“What's a good way to capture the underlying the density of this histogram?”</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58" name="Google Shape;1058;p93"/>
          <p:cNvSpPr txBox="1"/>
          <p:nvPr/>
        </p:nvSpPr>
        <p:spPr>
          <a:xfrm>
            <a:off x="589050" y="854850"/>
            <a:ext cx="7743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 great way to capture the underlying density of the histogram is to use a density plot. This will give you a smooth curve that represents the distribution of your data. You can overlay this density plot on your histogram for better visualization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4"/>
          <p:cNvSpPr txBox="1"/>
          <p:nvPr/>
        </p:nvSpPr>
        <p:spPr>
          <a:xfrm>
            <a:off x="179575" y="207800"/>
            <a:ext cx="8558700" cy="7272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“I need it to be “wigglier”, so that it captures the ups and downs of the data better.”</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5"/>
          <p:cNvSpPr txBox="1"/>
          <p:nvPr/>
        </p:nvSpPr>
        <p:spPr>
          <a:xfrm>
            <a:off x="179575" y="207800"/>
            <a:ext cx="8558700" cy="727200"/>
          </a:xfrm>
          <a:prstGeom prst="rect">
            <a:avLst/>
          </a:prstGeom>
          <a:noFill/>
          <a:ln>
            <a:noFill/>
          </a:ln>
        </p:spPr>
        <p:txBody>
          <a:bodyPr anchorCtr="0" anchor="t" bIns="91425" lIns="91425" spcFirstLastPara="1" rIns="91425" wrap="square" tIns="91425">
            <a:spAutoFit/>
          </a:bodyPr>
          <a:lstStyle/>
          <a:p>
            <a:pPr indent="0" lvl="0" marL="177800" marR="0" rtl="0" algn="l">
              <a:lnSpc>
                <a:spcPct val="115000"/>
              </a:lnSpc>
              <a:spcBef>
                <a:spcPts val="0"/>
              </a:spcBef>
              <a:spcAft>
                <a:spcPts val="0"/>
              </a:spcAft>
              <a:buClr>
                <a:srgbClr val="000000"/>
              </a:buClr>
              <a:buSzPts val="1500"/>
              <a:buFont typeface="Arial"/>
              <a:buNone/>
            </a:pPr>
            <a:r>
              <a:rPr b="1" lang="en" sz="1500">
                <a:solidFill>
                  <a:schemeClr val="lt1"/>
                </a:solidFill>
                <a:latin typeface="Calibri"/>
                <a:ea typeface="Calibri"/>
                <a:cs typeface="Calibri"/>
                <a:sym typeface="Calibri"/>
              </a:rPr>
              <a:t>Q</a:t>
            </a:r>
            <a:r>
              <a:rPr b="1" i="0" lang="en" sz="1500" u="none" cap="none" strike="noStrike">
                <a:solidFill>
                  <a:schemeClr val="lt1"/>
                </a:solidFill>
                <a:latin typeface="Calibri"/>
                <a:ea typeface="Calibri"/>
                <a:cs typeface="Calibri"/>
                <a:sym typeface="Calibri"/>
              </a:rPr>
              <a:t>: </a:t>
            </a:r>
            <a:r>
              <a:rPr b="0" i="0" lang="en" sz="1500" u="none" cap="none" strike="noStrike">
                <a:solidFill>
                  <a:schemeClr val="lt1"/>
                </a:solidFill>
                <a:latin typeface="Calibri"/>
                <a:ea typeface="Calibri"/>
                <a:cs typeface="Calibri"/>
                <a:sym typeface="Calibri"/>
              </a:rPr>
              <a:t>“I need it to be “wigglier”, so that it captures the ups and downs of the data better.”</a:t>
            </a:r>
            <a:endParaRPr b="0" i="0" sz="1500" u="none" cap="none" strike="noStrike">
              <a:solidFill>
                <a:schemeClr val="lt1"/>
              </a:solidFill>
              <a:latin typeface="Calibri"/>
              <a:ea typeface="Calibri"/>
              <a:cs typeface="Calibri"/>
              <a:sym typeface="Calibri"/>
            </a:endParaRPr>
          </a:p>
          <a:p>
            <a:pPr indent="0" lvl="0" marL="17780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69" name="Google Shape;1069;p95"/>
          <p:cNvSpPr txBox="1"/>
          <p:nvPr/>
        </p:nvSpPr>
        <p:spPr>
          <a:xfrm>
            <a:off x="1048800" y="782600"/>
            <a:ext cx="6512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To make the density plot “wigglier” and capture more of the ups and downs, you can adjust the </a:t>
            </a:r>
            <a:r>
              <a:rPr b="0" i="0" lang="en" sz="1100" u="none" cap="none" strike="noStrike">
                <a:solidFill>
                  <a:srgbClr val="FF9900"/>
                </a:solidFill>
                <a:latin typeface="Roboto Mono"/>
                <a:ea typeface="Roboto Mono"/>
                <a:cs typeface="Roboto Mono"/>
                <a:sym typeface="Roboto Mono"/>
              </a:rPr>
              <a:t>adjust</a:t>
            </a:r>
            <a:r>
              <a:rPr b="0" i="0" lang="en" sz="1100" u="none" cap="none" strike="noStrike">
                <a:solidFill>
                  <a:schemeClr val="dk1"/>
                </a:solidFill>
                <a:latin typeface="Arial"/>
                <a:ea typeface="Arial"/>
                <a:cs typeface="Arial"/>
                <a:sym typeface="Arial"/>
              </a:rPr>
              <a:t> </a:t>
            </a:r>
            <a:r>
              <a:rPr b="0" i="0" lang="en" sz="1100" u="none" cap="none" strike="noStrike">
                <a:solidFill>
                  <a:schemeClr val="lt1"/>
                </a:solidFill>
                <a:latin typeface="Arial"/>
                <a:ea typeface="Arial"/>
                <a:cs typeface="Arial"/>
                <a:sym typeface="Arial"/>
              </a:rPr>
              <a:t>parameter in the</a:t>
            </a:r>
            <a:r>
              <a:rPr b="0" i="0" lang="en" sz="1100" u="none" cap="none" strike="noStrike">
                <a:solidFill>
                  <a:schemeClr val="dk1"/>
                </a:solidFill>
                <a:latin typeface="Arial"/>
                <a:ea typeface="Arial"/>
                <a:cs typeface="Arial"/>
                <a:sym typeface="Arial"/>
              </a:rPr>
              <a:t> </a:t>
            </a:r>
            <a:r>
              <a:rPr b="0" i="0" lang="en" sz="1100" u="none" cap="none" strike="noStrike">
                <a:solidFill>
                  <a:srgbClr val="FF9900"/>
                </a:solidFill>
                <a:latin typeface="Roboto Mono"/>
                <a:ea typeface="Roboto Mono"/>
                <a:cs typeface="Roboto Mono"/>
                <a:sym typeface="Roboto Mono"/>
              </a:rPr>
              <a:t>geom_density</a:t>
            </a:r>
            <a:r>
              <a:rPr b="0" i="0" lang="en" sz="1100" u="none" cap="none" strike="noStrike">
                <a:solidFill>
                  <a:schemeClr val="dk1"/>
                </a:solidFill>
                <a:latin typeface="Arial"/>
                <a:ea typeface="Arial"/>
                <a:cs typeface="Arial"/>
                <a:sym typeface="Arial"/>
              </a:rPr>
              <a:t> </a:t>
            </a:r>
            <a:r>
              <a:rPr b="0" i="0" lang="en" sz="1100" u="none" cap="none" strike="noStrike">
                <a:solidFill>
                  <a:schemeClr val="lt1"/>
                </a:solidFill>
                <a:latin typeface="Arial"/>
                <a:ea typeface="Arial"/>
                <a:cs typeface="Arial"/>
                <a:sym typeface="Arial"/>
              </a:rPr>
              <a:t>function. This parameter controls the bandwidth of the density estimate. A smaller value will make the plot more sensitive to the data’s variations.</a:t>
            </a:r>
            <a:endParaRPr b="0" i="0" sz="1400" u="none" cap="none" strike="noStrike">
              <a:solidFill>
                <a:schemeClr val="lt1"/>
              </a:solidFill>
              <a:latin typeface="Arial"/>
              <a:ea typeface="Arial"/>
              <a:cs typeface="Arial"/>
              <a:sym typeface="Arial"/>
            </a:endParaRPr>
          </a:p>
        </p:txBody>
      </p:sp>
      <p:pic>
        <p:nvPicPr>
          <p:cNvPr id="1070" name="Google Shape;1070;p95"/>
          <p:cNvPicPr preferRelativeResize="0"/>
          <p:nvPr/>
        </p:nvPicPr>
        <p:blipFill rotWithShape="1">
          <a:blip r:embed="rId3">
            <a:alphaModFix/>
          </a:blip>
          <a:srcRect b="0" l="0" r="0" t="0"/>
          <a:stretch/>
        </p:blipFill>
        <p:spPr>
          <a:xfrm>
            <a:off x="2487100" y="1780100"/>
            <a:ext cx="3502911" cy="321100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306351b6c07_0_712"/>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3F3F3"/>
                </a:solidFill>
                <a:latin typeface="Oswald"/>
                <a:ea typeface="Oswald"/>
                <a:cs typeface="Oswald"/>
                <a:sym typeface="Oswald"/>
              </a:rPr>
              <a:t>Elements to document your AI use</a:t>
            </a:r>
            <a:endParaRPr b="0" i="0" sz="1400" u="none" cap="none" strike="noStrike">
              <a:solidFill>
                <a:srgbClr val="000000"/>
              </a:solidFill>
              <a:latin typeface="Arial"/>
              <a:ea typeface="Arial"/>
              <a:cs typeface="Arial"/>
              <a:sym typeface="Arial"/>
            </a:endParaRPr>
          </a:p>
        </p:txBody>
      </p:sp>
      <p:sp>
        <p:nvSpPr>
          <p:cNvPr id="1076" name="Google Shape;1076;g306351b6c07_0_712"/>
          <p:cNvSpPr txBox="1"/>
          <p:nvPr/>
        </p:nvSpPr>
        <p:spPr>
          <a:xfrm>
            <a:off x="1137600" y="1467339"/>
            <a:ext cx="7239600" cy="2761500"/>
          </a:xfrm>
          <a:prstGeom prst="rect">
            <a:avLst/>
          </a:prstGeom>
          <a:noFill/>
          <a:ln>
            <a:noFill/>
          </a:ln>
        </p:spPr>
        <p:txBody>
          <a:bodyPr anchorCtr="0" anchor="t" bIns="91425" lIns="91425" spcFirstLastPara="1" rIns="91425" wrap="square" tIns="91425">
            <a:noAutofit/>
          </a:bodyPr>
          <a:lstStyle/>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Tool name and version (e.g., ChatGPT 4 Turbo)</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Time and date of usage</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Text or screenshots of prompt or query</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Generated text responses</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Follow-up queries and responses</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40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Name of person who queried</a:t>
            </a:r>
            <a:endParaRPr b="0" i="0" sz="1600" u="none" cap="none" strike="noStrike">
              <a:solidFill>
                <a:schemeClr val="lt1"/>
              </a:solidFill>
              <a:latin typeface="Open Sans"/>
              <a:ea typeface="Open Sans"/>
              <a:cs typeface="Open Sans"/>
              <a:sym typeface="Open Sans"/>
            </a:endParaRPr>
          </a:p>
          <a:p>
            <a:pPr indent="-215900" lvl="0" marL="457200" marR="0" rtl="0" algn="l">
              <a:lnSpc>
                <a:spcPct val="115000"/>
              </a:lnSpc>
              <a:spcBef>
                <a:spcPts val="0"/>
              </a:spcBef>
              <a:spcAft>
                <a:spcPts val="0"/>
              </a:spcAft>
              <a:buClr>
                <a:srgbClr val="008080"/>
              </a:buClr>
              <a:buSzPts val="1600"/>
              <a:buFont typeface="JetBrains Mono"/>
              <a:buChar char="⇢"/>
            </a:pPr>
            <a:r>
              <a:rPr b="0" i="0" lang="en" sz="1600" u="none" cap="none" strike="noStrike">
                <a:solidFill>
                  <a:schemeClr val="lt1"/>
                </a:solidFill>
                <a:latin typeface="Open Sans"/>
                <a:ea typeface="Open Sans"/>
                <a:cs typeface="Open Sans"/>
                <a:sym typeface="Open Sans"/>
              </a:rPr>
              <a:t>Links to original chats can fail, so consider archiving them elsewhere</a:t>
            </a:r>
            <a:endParaRPr b="0" i="0" sz="17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b="0" i="0" sz="1700" u="none" cap="none" strike="noStrike">
              <a:solidFill>
                <a:schemeClr val="lt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306351b6c07_0_717"/>
          <p:cNvSpPr txBox="1"/>
          <p:nvPr/>
        </p:nvSpPr>
        <p:spPr>
          <a:xfrm>
            <a:off x="201175" y="251500"/>
            <a:ext cx="81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 sz="3200" u="none" cap="none" strike="noStrike">
                <a:solidFill>
                  <a:srgbClr val="F3F3F3"/>
                </a:solidFill>
                <a:latin typeface="Oswald"/>
                <a:ea typeface="Oswald"/>
                <a:cs typeface="Oswald"/>
                <a:sym typeface="Oswald"/>
              </a:rPr>
              <a:t>CANGARU Project ─ Standardizing Author Guidelines </a:t>
            </a:r>
            <a:endParaRPr/>
          </a:p>
        </p:txBody>
      </p:sp>
      <p:sp>
        <p:nvSpPr>
          <p:cNvPr id="1082" name="Google Shape;1082;g306351b6c07_0_717"/>
          <p:cNvSpPr txBox="1"/>
          <p:nvPr/>
        </p:nvSpPr>
        <p:spPr>
          <a:xfrm>
            <a:off x="827187" y="1602911"/>
            <a:ext cx="7777200" cy="174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chemeClr val="lt1"/>
                </a:solidFill>
                <a:latin typeface="Open Sans"/>
                <a:ea typeface="Open Sans"/>
                <a:cs typeface="Open Sans"/>
                <a:sym typeface="Open Sans"/>
              </a:rPr>
              <a:t>Partnership between researchers and publishers including </a:t>
            </a:r>
            <a:r>
              <a:rPr b="1" i="0" lang="en" sz="1500" u="none" cap="none" strike="noStrike">
                <a:solidFill>
                  <a:schemeClr val="lt1"/>
                </a:solidFill>
                <a:latin typeface="Open Sans"/>
                <a:ea typeface="Open Sans"/>
                <a:cs typeface="Open Sans"/>
                <a:sym typeface="Open Sans"/>
              </a:rPr>
              <a:t>Elsevier</a:t>
            </a:r>
            <a:r>
              <a:rPr b="0" i="0" lang="en" sz="1500" u="none" cap="none" strike="noStrike">
                <a:solidFill>
                  <a:schemeClr val="lt1"/>
                </a:solidFill>
                <a:latin typeface="Open Sans"/>
                <a:ea typeface="Open Sans"/>
                <a:cs typeface="Open Sans"/>
                <a:sym typeface="Open Sans"/>
              </a:rPr>
              <a:t>,</a:t>
            </a:r>
            <a:r>
              <a:rPr b="1" i="0" lang="en" sz="1500" u="none" cap="none" strike="noStrike">
                <a:solidFill>
                  <a:schemeClr val="lt1"/>
                </a:solidFill>
                <a:latin typeface="Open Sans"/>
                <a:ea typeface="Open Sans"/>
                <a:cs typeface="Open Sans"/>
                <a:sym typeface="Open Sans"/>
              </a:rPr>
              <a:t> Springer Nature</a:t>
            </a:r>
            <a:r>
              <a:rPr b="0" i="0" lang="en" sz="1500" u="none" cap="none" strike="noStrike">
                <a:solidFill>
                  <a:schemeClr val="lt1"/>
                </a:solidFill>
                <a:latin typeface="Open Sans"/>
                <a:ea typeface="Open Sans"/>
                <a:cs typeface="Open Sans"/>
                <a:sym typeface="Open Sans"/>
              </a:rPr>
              <a:t>,</a:t>
            </a:r>
            <a:r>
              <a:rPr b="1" i="0" lang="en" sz="1500" u="none" cap="none" strike="noStrike">
                <a:solidFill>
                  <a:schemeClr val="lt1"/>
                </a:solidFill>
                <a:latin typeface="Open Sans"/>
                <a:ea typeface="Open Sans"/>
                <a:cs typeface="Open Sans"/>
                <a:sym typeface="Open Sans"/>
              </a:rPr>
              <a:t> Wiley</a:t>
            </a:r>
            <a:r>
              <a:rPr b="0" i="0" lang="en" sz="1500" u="none" cap="none" strike="noStrike">
                <a:solidFill>
                  <a:schemeClr val="lt1"/>
                </a:solidFill>
                <a:latin typeface="Open Sans"/>
                <a:ea typeface="Open Sans"/>
                <a:cs typeface="Open Sans"/>
                <a:sym typeface="Open Sans"/>
              </a:rPr>
              <a:t>; representatives from journals </a:t>
            </a:r>
            <a:r>
              <a:rPr b="1" i="0" lang="en" sz="1500" u="none" cap="none" strike="noStrike">
                <a:solidFill>
                  <a:schemeClr val="lt1"/>
                </a:solidFill>
                <a:latin typeface="Open Sans"/>
                <a:ea typeface="Open Sans"/>
                <a:cs typeface="Open Sans"/>
                <a:sym typeface="Open Sans"/>
              </a:rPr>
              <a:t>eLife</a:t>
            </a:r>
            <a:r>
              <a:rPr b="0" i="0" lang="en" sz="1500" u="none" cap="none" strike="noStrike">
                <a:solidFill>
                  <a:schemeClr val="lt1"/>
                </a:solidFill>
                <a:latin typeface="Open Sans"/>
                <a:ea typeface="Open Sans"/>
                <a:cs typeface="Open Sans"/>
                <a:sym typeface="Open Sans"/>
              </a:rPr>
              <a:t>, </a:t>
            </a:r>
            <a:r>
              <a:rPr b="1" i="0" lang="en" sz="1500" u="none" cap="none" strike="noStrike">
                <a:solidFill>
                  <a:schemeClr val="lt1"/>
                </a:solidFill>
                <a:latin typeface="Open Sans"/>
                <a:ea typeface="Open Sans"/>
                <a:cs typeface="Open Sans"/>
                <a:sym typeface="Open Sans"/>
              </a:rPr>
              <a:t>Cell</a:t>
            </a:r>
            <a:r>
              <a:rPr b="0" i="0" lang="en" sz="1500" u="none" cap="none" strike="noStrike">
                <a:solidFill>
                  <a:schemeClr val="lt1"/>
                </a:solidFill>
                <a:latin typeface="Open Sans"/>
                <a:ea typeface="Open Sans"/>
                <a:cs typeface="Open Sans"/>
                <a:sym typeface="Open Sans"/>
              </a:rPr>
              <a:t>, and </a:t>
            </a:r>
            <a:r>
              <a:rPr b="1" i="0" lang="en" sz="1500" u="none" cap="none" strike="noStrike">
                <a:solidFill>
                  <a:schemeClr val="lt1"/>
                </a:solidFill>
                <a:latin typeface="Open Sans"/>
                <a:ea typeface="Open Sans"/>
                <a:cs typeface="Open Sans"/>
                <a:sym typeface="Open Sans"/>
              </a:rPr>
              <a:t>The BMJ</a:t>
            </a:r>
            <a:r>
              <a:rPr b="0" i="0" lang="en" sz="1500" u="none" cap="none" strike="noStrike">
                <a:solidFill>
                  <a:schemeClr val="lt1"/>
                </a:solidFill>
                <a:latin typeface="Open Sans"/>
                <a:ea typeface="Open Sans"/>
                <a:cs typeface="Open Sans"/>
                <a:sym typeface="Open Sans"/>
              </a:rPr>
              <a:t>; as well as industry body the </a:t>
            </a:r>
            <a:r>
              <a:rPr b="1" i="0" lang="en" sz="1500" u="none" cap="none" strike="noStrike">
                <a:solidFill>
                  <a:schemeClr val="lt1"/>
                </a:solidFill>
                <a:latin typeface="Open Sans"/>
                <a:ea typeface="Open Sans"/>
                <a:cs typeface="Open Sans"/>
                <a:sym typeface="Open Sans"/>
              </a:rPr>
              <a:t>Committee on Publication Ethics</a:t>
            </a:r>
            <a:r>
              <a:rPr b="0" i="0" lang="en" sz="1500" u="none" cap="none" strike="noStrike">
                <a:solidFill>
                  <a:schemeClr val="lt1"/>
                </a:solidFill>
                <a:latin typeface="Open Sans"/>
                <a:ea typeface="Open Sans"/>
                <a:cs typeface="Open Sans"/>
                <a:sym typeface="Open Sans"/>
              </a:rPr>
              <a:t>. </a:t>
            </a:r>
            <a:br>
              <a:rPr b="0" i="0" lang="en" sz="1500" u="none" cap="none" strike="noStrike">
                <a:solidFill>
                  <a:schemeClr val="lt1"/>
                </a:solidFill>
                <a:latin typeface="Open Sans"/>
                <a:ea typeface="Open Sans"/>
                <a:cs typeface="Open Sans"/>
                <a:sym typeface="Open Sans"/>
              </a:rPr>
            </a:br>
            <a:br>
              <a:rPr b="0" i="0" lang="en" sz="1500" u="none" cap="none" strike="noStrike">
                <a:solidFill>
                  <a:schemeClr val="lt1"/>
                </a:solidFill>
                <a:latin typeface="Open Sans"/>
                <a:ea typeface="Open Sans"/>
                <a:cs typeface="Open Sans"/>
                <a:sym typeface="Open Sans"/>
              </a:rPr>
            </a:br>
            <a:r>
              <a:rPr b="0" i="0" lang="en" sz="1500" u="none" cap="none" strike="noStrike">
                <a:solidFill>
                  <a:schemeClr val="lt1"/>
                </a:solidFill>
                <a:latin typeface="Open Sans"/>
                <a:ea typeface="Open Sans"/>
                <a:cs typeface="Open Sans"/>
                <a:sym typeface="Open Sans"/>
              </a:rPr>
              <a:t>The group hopes to release guidelines soon (before end of 2024), which will be updated annually. </a:t>
            </a:r>
            <a:endParaRPr b="0" i="0" sz="1600" u="none" cap="none" strike="noStrike">
              <a:solidFill>
                <a:schemeClr val="lt1"/>
              </a:solidFill>
              <a:latin typeface="Open Sans"/>
              <a:ea typeface="Open Sans"/>
              <a:cs typeface="Open Sans"/>
              <a:sym typeface="Open Sans"/>
            </a:endParaRPr>
          </a:p>
        </p:txBody>
      </p:sp>
      <p:sp>
        <p:nvSpPr>
          <p:cNvPr id="1083" name="Google Shape;1083;g306351b6c07_0_717"/>
          <p:cNvSpPr txBox="1"/>
          <p:nvPr/>
        </p:nvSpPr>
        <p:spPr>
          <a:xfrm>
            <a:off x="827187" y="4411079"/>
            <a:ext cx="4589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Project overview: https://arxiv.org/pdf/2307.08974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